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400" r:id="rId3"/>
    <p:sldId id="398" r:id="rId4"/>
    <p:sldId id="360" r:id="rId5"/>
    <p:sldId id="361" r:id="rId6"/>
    <p:sldId id="326" r:id="rId7"/>
    <p:sldId id="328" r:id="rId8"/>
    <p:sldId id="383" r:id="rId9"/>
    <p:sldId id="329" r:id="rId10"/>
    <p:sldId id="330" r:id="rId11"/>
    <p:sldId id="331" r:id="rId12"/>
    <p:sldId id="385" r:id="rId13"/>
    <p:sldId id="266" r:id="rId14"/>
    <p:sldId id="267" r:id="rId15"/>
    <p:sldId id="268" r:id="rId16"/>
    <p:sldId id="269" r:id="rId17"/>
    <p:sldId id="271" r:id="rId18"/>
    <p:sldId id="272" r:id="rId19"/>
    <p:sldId id="273" r:id="rId20"/>
    <p:sldId id="274" r:id="rId21"/>
    <p:sldId id="275" r:id="rId22"/>
    <p:sldId id="276" r:id="rId23"/>
    <p:sldId id="277" r:id="rId24"/>
    <p:sldId id="278" r:id="rId25"/>
    <p:sldId id="279" r:id="rId26"/>
    <p:sldId id="351" r:id="rId27"/>
    <p:sldId id="332" r:id="rId28"/>
    <p:sldId id="335" r:id="rId29"/>
    <p:sldId id="333" r:id="rId30"/>
    <p:sldId id="336" r:id="rId31"/>
    <p:sldId id="386" r:id="rId32"/>
    <p:sldId id="356" r:id="rId33"/>
    <p:sldId id="357" r:id="rId34"/>
    <p:sldId id="401" r:id="rId35"/>
    <p:sldId id="363" r:id="rId36"/>
    <p:sldId id="358" r:id="rId37"/>
    <p:sldId id="362" r:id="rId38"/>
    <p:sldId id="359" r:id="rId39"/>
    <p:sldId id="364" r:id="rId40"/>
    <p:sldId id="366" r:id="rId41"/>
    <p:sldId id="367" r:id="rId42"/>
    <p:sldId id="365" r:id="rId43"/>
    <p:sldId id="368" r:id="rId44"/>
    <p:sldId id="303" r:id="rId45"/>
    <p:sldId id="304" r:id="rId46"/>
    <p:sldId id="311" r:id="rId47"/>
    <p:sldId id="305" r:id="rId48"/>
    <p:sldId id="306" r:id="rId49"/>
    <p:sldId id="308" r:id="rId50"/>
    <p:sldId id="309" r:id="rId51"/>
    <p:sldId id="310" r:id="rId52"/>
    <p:sldId id="301" r:id="rId53"/>
    <p:sldId id="338" r:id="rId54"/>
    <p:sldId id="341" r:id="rId55"/>
    <p:sldId id="344" r:id="rId56"/>
    <p:sldId id="345" r:id="rId57"/>
    <p:sldId id="339" r:id="rId58"/>
    <p:sldId id="340" r:id="rId59"/>
    <p:sldId id="348" r:id="rId60"/>
    <p:sldId id="349" r:id="rId61"/>
    <p:sldId id="371" r:id="rId62"/>
    <p:sldId id="369" r:id="rId63"/>
    <p:sldId id="370" r:id="rId64"/>
    <p:sldId id="372" r:id="rId65"/>
    <p:sldId id="399"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viewProps" Target="viewProp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theme" Target="theme/theme1.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presProps" Target="pres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3.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10/10/2023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10.jpeg" /><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 Id="rId4" Type="http://schemas.openxmlformats.org/officeDocument/2006/relationships/image" Target="../media/image17.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2" Type="http://schemas.openxmlformats.org/officeDocument/2006/relationships/hyperlink" Target="https://www.quora.com/Why-shouldnt-we-use-a-passive-voice-in-academic-writing" TargetMode="External"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5.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155D-006E-F465-1509-99A130A9B755}"/>
              </a:ext>
            </a:extLst>
          </p:cNvPr>
          <p:cNvSpPr>
            <a:spLocks noGrp="1"/>
          </p:cNvSpPr>
          <p:nvPr>
            <p:ph type="ctrTitle"/>
          </p:nvPr>
        </p:nvSpPr>
        <p:spPr/>
        <p:txBody>
          <a:bodyPr/>
          <a:lstStyle/>
          <a:p>
            <a:r>
              <a:rPr lang="en-US"/>
              <a:t>Academic Reading &amp; Writing</a:t>
            </a:r>
          </a:p>
        </p:txBody>
      </p:sp>
      <p:sp>
        <p:nvSpPr>
          <p:cNvPr id="3" name="Subtitle 2">
            <a:extLst>
              <a:ext uri="{FF2B5EF4-FFF2-40B4-BE49-F238E27FC236}">
                <a16:creationId xmlns:a16="http://schemas.microsoft.com/office/drawing/2014/main" id="{41BA7019-44BE-A2D7-E6B6-2AD12081766E}"/>
              </a:ext>
            </a:extLst>
          </p:cNvPr>
          <p:cNvSpPr>
            <a:spLocks noGrp="1"/>
          </p:cNvSpPr>
          <p:nvPr>
            <p:ph type="subTitle" idx="1"/>
          </p:nvPr>
        </p:nvSpPr>
        <p:spPr/>
        <p:txBody>
          <a:bodyPr/>
          <a:lstStyle/>
          <a:p>
            <a:r>
              <a:rPr lang="en-US"/>
              <a:t>Unit 1: Perception of Plagiarism - A Focus Group Study</a:t>
            </a:r>
          </a:p>
        </p:txBody>
      </p:sp>
    </p:spTree>
    <p:extLst>
      <p:ext uri="{BB962C8B-B14F-4D97-AF65-F5344CB8AC3E}">
        <p14:creationId xmlns:p14="http://schemas.microsoft.com/office/powerpoint/2010/main" val="1210977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BC02EB-0B7E-F80C-5849-2097926A27D0}"/>
              </a:ext>
            </a:extLst>
          </p:cNvPr>
          <p:cNvSpPr txBox="1"/>
          <p:nvPr/>
        </p:nvSpPr>
        <p:spPr>
          <a:xfrm>
            <a:off x="810732" y="627516"/>
            <a:ext cx="10479715" cy="5693866"/>
          </a:xfrm>
          <a:prstGeom prst="rect">
            <a:avLst/>
          </a:prstGeom>
          <a:noFill/>
        </p:spPr>
        <p:txBody>
          <a:bodyPr wrap="square">
            <a:spAutoFit/>
          </a:bodyPr>
          <a:lstStyle/>
          <a:p>
            <a:r>
              <a:rPr lang="en-US" sz="2800"/>
              <a:t>Once an initial definition of a proto-theme was decided, the transcripts were reexamined for material relevant to that theme. The term ‘theme’ in this article refers to the patterns that repetitively occur, both within each transcript and across the focus groups. Once completed, the theme’s final form was constructed, named and defined. This was done by referring back to the literature, deriving information that would allow inferences to be made from the focus groups. A technique used to increase confidence in the results was the use of credibility checks (Willig, 2001) within the research team, to see whether the analysis and interpretation of the data was credible. In this process the first author (Gullifer) conducted the initial data analysis. Once completed, the second author (Tyson) and research assistant also read the transcripts and met to discuss the credibility of the six themes generated.</a:t>
            </a:r>
          </a:p>
        </p:txBody>
      </p:sp>
      <p:sp>
        <p:nvSpPr>
          <p:cNvPr id="5" name="Rectangle: Rounded Corners 4">
            <a:extLst>
              <a:ext uri="{FF2B5EF4-FFF2-40B4-BE49-F238E27FC236}">
                <a16:creationId xmlns:a16="http://schemas.microsoft.com/office/drawing/2014/main" id="{53521325-2866-92DD-8B6F-320C11E3A203}"/>
              </a:ext>
            </a:extLst>
          </p:cNvPr>
          <p:cNvSpPr/>
          <p:nvPr/>
        </p:nvSpPr>
        <p:spPr>
          <a:xfrm>
            <a:off x="9766447" y="6014041"/>
            <a:ext cx="2425553" cy="843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 10</a:t>
            </a:r>
          </a:p>
        </p:txBody>
      </p:sp>
    </p:spTree>
    <p:extLst>
      <p:ext uri="{BB962C8B-B14F-4D97-AF65-F5344CB8AC3E}">
        <p14:creationId xmlns:p14="http://schemas.microsoft.com/office/powerpoint/2010/main" val="4190386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56B4-97ED-DD18-7609-EAF45DFD7DA6}"/>
              </a:ext>
            </a:extLst>
          </p:cNvPr>
          <p:cNvSpPr>
            <a:spLocks noGrp="1"/>
          </p:cNvSpPr>
          <p:nvPr>
            <p:ph type="title"/>
          </p:nvPr>
        </p:nvSpPr>
        <p:spPr/>
        <p:txBody>
          <a:bodyPr/>
          <a:lstStyle/>
          <a:p>
            <a:r>
              <a:rPr lang="en-US"/>
              <a:t>Question</a:t>
            </a:r>
          </a:p>
        </p:txBody>
      </p:sp>
      <p:sp>
        <p:nvSpPr>
          <p:cNvPr id="3" name="Content Placeholder 2">
            <a:extLst>
              <a:ext uri="{FF2B5EF4-FFF2-40B4-BE49-F238E27FC236}">
                <a16:creationId xmlns:a16="http://schemas.microsoft.com/office/drawing/2014/main" id="{DCFFF968-FC30-16CB-0A37-02AAAC3299B7}"/>
              </a:ext>
            </a:extLst>
          </p:cNvPr>
          <p:cNvSpPr>
            <a:spLocks noGrp="1"/>
          </p:cNvSpPr>
          <p:nvPr>
            <p:ph idx="1"/>
          </p:nvPr>
        </p:nvSpPr>
        <p:spPr/>
        <p:txBody>
          <a:bodyPr>
            <a:normAutofit/>
          </a:bodyPr>
          <a:lstStyle/>
          <a:p>
            <a:r>
              <a:rPr lang="en-US" sz="4000" dirty="0"/>
              <a:t>The focus group collected qualitative data – how was it analyzed? (What do you think </a:t>
            </a:r>
            <a:r>
              <a:rPr lang="en-US" sz="4000" b="1" dirty="0"/>
              <a:t>coding</a:t>
            </a:r>
            <a:r>
              <a:rPr lang="en-US" sz="4000" dirty="0"/>
              <a:t> is?)</a:t>
            </a:r>
          </a:p>
          <a:p>
            <a:r>
              <a:rPr lang="en-US" sz="4000" dirty="0"/>
              <a:t>What is a credibility check?</a:t>
            </a:r>
          </a:p>
        </p:txBody>
      </p:sp>
    </p:spTree>
    <p:extLst>
      <p:ext uri="{BB962C8B-B14F-4D97-AF65-F5344CB8AC3E}">
        <p14:creationId xmlns:p14="http://schemas.microsoft.com/office/powerpoint/2010/main" val="1639863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7A08D-14D6-FFCB-E266-2ED27C46D963}"/>
              </a:ext>
            </a:extLst>
          </p:cNvPr>
          <p:cNvSpPr>
            <a:spLocks noGrp="1"/>
          </p:cNvSpPr>
          <p:nvPr>
            <p:ph type="title"/>
          </p:nvPr>
        </p:nvSpPr>
        <p:spPr/>
        <p:txBody>
          <a:bodyPr>
            <a:normAutofit/>
          </a:bodyPr>
          <a:lstStyle/>
          <a:p>
            <a:r>
              <a:rPr lang="en-US" sz="4800" dirty="0"/>
              <a:t>Collocations</a:t>
            </a:r>
          </a:p>
        </p:txBody>
      </p:sp>
      <p:sp>
        <p:nvSpPr>
          <p:cNvPr id="3" name="Content Placeholder 2">
            <a:extLst>
              <a:ext uri="{FF2B5EF4-FFF2-40B4-BE49-F238E27FC236}">
                <a16:creationId xmlns:a16="http://schemas.microsoft.com/office/drawing/2014/main" id="{C96C7146-7180-00E4-7EED-D9FDCDE2E04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22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5520C-B8DA-3478-AF66-4F9256678EA5}"/>
              </a:ext>
            </a:extLst>
          </p:cNvPr>
          <p:cNvSpPr>
            <a:spLocks noGrp="1"/>
          </p:cNvSpPr>
          <p:nvPr>
            <p:ph type="title"/>
          </p:nvPr>
        </p:nvSpPr>
        <p:spPr/>
        <p:txBody>
          <a:bodyPr/>
          <a:lstStyle/>
          <a:p>
            <a:r>
              <a:rPr lang="en-US"/>
              <a:t>Collocation</a:t>
            </a:r>
          </a:p>
        </p:txBody>
      </p:sp>
      <p:sp>
        <p:nvSpPr>
          <p:cNvPr id="3" name="Content Placeholder 2">
            <a:extLst>
              <a:ext uri="{FF2B5EF4-FFF2-40B4-BE49-F238E27FC236}">
                <a16:creationId xmlns:a16="http://schemas.microsoft.com/office/drawing/2014/main" id="{DAC70B3C-5D6D-8CD3-A9F9-D7090C83B752}"/>
              </a:ext>
            </a:extLst>
          </p:cNvPr>
          <p:cNvSpPr>
            <a:spLocks noGrp="1"/>
          </p:cNvSpPr>
          <p:nvPr>
            <p:ph idx="1"/>
          </p:nvPr>
        </p:nvSpPr>
        <p:spPr/>
        <p:txBody>
          <a:bodyPr>
            <a:normAutofit/>
          </a:bodyPr>
          <a:lstStyle/>
          <a:p>
            <a:r>
              <a:rPr lang="en-US" sz="4000"/>
              <a:t>Has anyone encountered this term before?</a:t>
            </a:r>
          </a:p>
        </p:txBody>
      </p:sp>
    </p:spTree>
    <p:extLst>
      <p:ext uri="{BB962C8B-B14F-4D97-AF65-F5344CB8AC3E}">
        <p14:creationId xmlns:p14="http://schemas.microsoft.com/office/powerpoint/2010/main" val="2227272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57FC1-EC9A-0F3A-8070-07BD3DB4693D}"/>
              </a:ext>
            </a:extLst>
          </p:cNvPr>
          <p:cNvSpPr>
            <a:spLocks noGrp="1"/>
          </p:cNvSpPr>
          <p:nvPr>
            <p:ph type="title"/>
          </p:nvPr>
        </p:nvSpPr>
        <p:spPr/>
        <p:txBody>
          <a:bodyPr/>
          <a:lstStyle/>
          <a:p>
            <a:r>
              <a:rPr lang="en-US"/>
              <a:t>Collocation</a:t>
            </a:r>
          </a:p>
        </p:txBody>
      </p:sp>
      <p:sp>
        <p:nvSpPr>
          <p:cNvPr id="3" name="Content Placeholder 2">
            <a:extLst>
              <a:ext uri="{FF2B5EF4-FFF2-40B4-BE49-F238E27FC236}">
                <a16:creationId xmlns:a16="http://schemas.microsoft.com/office/drawing/2014/main" id="{4F399262-F372-2564-D3A4-1FD7CE741F78}"/>
              </a:ext>
            </a:extLst>
          </p:cNvPr>
          <p:cNvSpPr>
            <a:spLocks noGrp="1"/>
          </p:cNvSpPr>
          <p:nvPr>
            <p:ph idx="1"/>
          </p:nvPr>
        </p:nvSpPr>
        <p:spPr>
          <a:xfrm>
            <a:off x="897122" y="2437315"/>
            <a:ext cx="10473070" cy="3516917"/>
          </a:xfrm>
        </p:spPr>
        <p:txBody>
          <a:bodyPr>
            <a:noAutofit/>
          </a:bodyPr>
          <a:lstStyle/>
          <a:p>
            <a:r>
              <a:rPr lang="en-US" sz="3600"/>
              <a:t>The noticeable arrangement or conjoining of linguistic elements (such as words)*</a:t>
            </a:r>
          </a:p>
          <a:p>
            <a:r>
              <a:rPr lang="en-US" sz="3600"/>
              <a:t>In English, some words naturally go together, and native users are sensitive to these</a:t>
            </a:r>
          </a:p>
          <a:p>
            <a:r>
              <a:rPr lang="en-US" sz="3600"/>
              <a:t>These can be certain nouns with certain verbs or certain adjectives, verbs used with certain phrases etc.</a:t>
            </a:r>
          </a:p>
        </p:txBody>
      </p:sp>
      <p:sp>
        <p:nvSpPr>
          <p:cNvPr id="4" name="TextBox 3">
            <a:extLst>
              <a:ext uri="{FF2B5EF4-FFF2-40B4-BE49-F238E27FC236}">
                <a16:creationId xmlns:a16="http://schemas.microsoft.com/office/drawing/2014/main" id="{AAEC300D-8440-D7A0-082F-189E644F066C}"/>
              </a:ext>
            </a:extLst>
          </p:cNvPr>
          <p:cNvSpPr txBox="1"/>
          <p:nvPr/>
        </p:nvSpPr>
        <p:spPr>
          <a:xfrm>
            <a:off x="275116" y="6427432"/>
            <a:ext cx="3891517" cy="369481"/>
          </a:xfrm>
          <a:prstGeom prst="rect">
            <a:avLst/>
          </a:prstGeom>
          <a:noFill/>
        </p:spPr>
        <p:txBody>
          <a:bodyPr wrap="square" rtlCol="0">
            <a:spAutoFit/>
          </a:bodyPr>
          <a:lstStyle/>
          <a:p>
            <a:pPr algn="l"/>
            <a:r>
              <a:rPr lang="en-US"/>
              <a:t>*Mirriam-Webster Dictionary</a:t>
            </a:r>
          </a:p>
        </p:txBody>
      </p:sp>
    </p:spTree>
    <p:extLst>
      <p:ext uri="{BB962C8B-B14F-4D97-AF65-F5344CB8AC3E}">
        <p14:creationId xmlns:p14="http://schemas.microsoft.com/office/powerpoint/2010/main" val="2698732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710C0A0-8601-ADCC-B934-60A6A8B0EDDA}"/>
              </a:ext>
            </a:extLst>
          </p:cNvPr>
          <p:cNvSpPr txBox="1"/>
          <p:nvPr/>
        </p:nvSpPr>
        <p:spPr>
          <a:xfrm>
            <a:off x="1065471" y="4222456"/>
            <a:ext cx="10499651" cy="954107"/>
          </a:xfrm>
          <a:prstGeom prst="rect">
            <a:avLst/>
          </a:prstGeom>
          <a:noFill/>
        </p:spPr>
        <p:txBody>
          <a:bodyPr wrap="square" rtlCol="0">
            <a:spAutoFit/>
          </a:bodyPr>
          <a:lstStyle/>
          <a:p>
            <a:pPr algn="l"/>
            <a:r>
              <a:rPr lang="en-US" sz="2800"/>
              <a:t>You can write heavy rain and strong wind, but not big rain and fast wind.</a:t>
            </a:r>
          </a:p>
          <a:p>
            <a:pPr algn="l"/>
            <a:r>
              <a:rPr lang="en-US" sz="2800"/>
              <a:t>This is an example of </a:t>
            </a:r>
            <a:r>
              <a:rPr lang="en-US" sz="2800" b="1"/>
              <a:t>Collocation</a:t>
            </a:r>
            <a:r>
              <a:rPr lang="en-US" sz="2800"/>
              <a:t>. Some words go together; some don’t.</a:t>
            </a:r>
          </a:p>
        </p:txBody>
      </p:sp>
      <p:pic>
        <p:nvPicPr>
          <p:cNvPr id="11" name="Picture 10">
            <a:extLst>
              <a:ext uri="{FF2B5EF4-FFF2-40B4-BE49-F238E27FC236}">
                <a16:creationId xmlns:a16="http://schemas.microsoft.com/office/drawing/2014/main" id="{E2D55B09-B463-0FAB-45DB-A4895F834504}"/>
              </a:ext>
            </a:extLst>
          </p:cNvPr>
          <p:cNvPicPr>
            <a:picLocks noChangeAspect="1"/>
          </p:cNvPicPr>
          <p:nvPr/>
        </p:nvPicPr>
        <p:blipFill>
          <a:blip r:embed="rId2"/>
          <a:stretch>
            <a:fillRect/>
          </a:stretch>
        </p:blipFill>
        <p:spPr>
          <a:xfrm>
            <a:off x="3993854" y="13291"/>
            <a:ext cx="4111255" cy="4111255"/>
          </a:xfrm>
          <a:prstGeom prst="rect">
            <a:avLst/>
          </a:prstGeom>
        </p:spPr>
      </p:pic>
    </p:spTree>
    <p:extLst>
      <p:ext uri="{BB962C8B-B14F-4D97-AF65-F5344CB8AC3E}">
        <p14:creationId xmlns:p14="http://schemas.microsoft.com/office/powerpoint/2010/main" val="206277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B12D94E-9460-57E1-9BD0-12E976EEC3E4}"/>
              </a:ext>
            </a:extLst>
          </p:cNvPr>
          <p:cNvGraphicFramePr>
            <a:graphicFrameLocks noGrp="1"/>
          </p:cNvGraphicFramePr>
          <p:nvPr/>
        </p:nvGraphicFramePr>
        <p:xfrm>
          <a:off x="1753781" y="3337933"/>
          <a:ext cx="8620494" cy="3012664"/>
        </p:xfrm>
        <a:graphic>
          <a:graphicData uri="http://schemas.openxmlformats.org/drawingml/2006/table">
            <a:tbl>
              <a:tblPr bandRow="1">
                <a:tableStyleId>{5C22544A-7EE6-4342-B048-85BDC9FD1C3A}</a:tableStyleId>
              </a:tblPr>
              <a:tblGrid>
                <a:gridCol w="2873498">
                  <a:extLst>
                    <a:ext uri="{9D8B030D-6E8A-4147-A177-3AD203B41FA5}">
                      <a16:colId xmlns:a16="http://schemas.microsoft.com/office/drawing/2014/main" val="3313493319"/>
                    </a:ext>
                  </a:extLst>
                </a:gridCol>
                <a:gridCol w="2873498">
                  <a:extLst>
                    <a:ext uri="{9D8B030D-6E8A-4147-A177-3AD203B41FA5}">
                      <a16:colId xmlns:a16="http://schemas.microsoft.com/office/drawing/2014/main" val="2228454461"/>
                    </a:ext>
                  </a:extLst>
                </a:gridCol>
                <a:gridCol w="2873498">
                  <a:extLst>
                    <a:ext uri="{9D8B030D-6E8A-4147-A177-3AD203B41FA5}">
                      <a16:colId xmlns:a16="http://schemas.microsoft.com/office/drawing/2014/main" val="1787833649"/>
                    </a:ext>
                  </a:extLst>
                </a:gridCol>
              </a:tblGrid>
              <a:tr h="911972">
                <a:tc>
                  <a:txBody>
                    <a:bodyPr/>
                    <a:lstStyle/>
                    <a:p>
                      <a:pPr algn="ctr"/>
                      <a:r>
                        <a:rPr lang="en-US" sz="3600"/>
                        <a:t>identify</a:t>
                      </a:r>
                    </a:p>
                  </a:txBody>
                  <a:tcPr anchor="ctr"/>
                </a:tc>
                <a:tc>
                  <a:txBody>
                    <a:bodyPr/>
                    <a:lstStyle/>
                    <a:p>
                      <a:pPr algn="ctr"/>
                      <a:r>
                        <a:rPr lang="en-US" sz="3600"/>
                        <a:t>assert</a:t>
                      </a:r>
                    </a:p>
                  </a:txBody>
                  <a:tcPr anchor="ctr"/>
                </a:tc>
                <a:tc>
                  <a:txBody>
                    <a:bodyPr/>
                    <a:lstStyle/>
                    <a:p>
                      <a:pPr algn="ctr"/>
                      <a:r>
                        <a:rPr lang="en-US" sz="3600"/>
                        <a:t>recruit</a:t>
                      </a:r>
                    </a:p>
                  </a:txBody>
                  <a:tcPr anchor="ctr"/>
                </a:tc>
                <a:extLst>
                  <a:ext uri="{0D108BD9-81ED-4DB2-BD59-A6C34878D82A}">
                    <a16:rowId xmlns:a16="http://schemas.microsoft.com/office/drawing/2014/main" val="271435195"/>
                  </a:ext>
                </a:extLst>
              </a:tr>
              <a:tr h="911972">
                <a:tc>
                  <a:txBody>
                    <a:bodyPr/>
                    <a:lstStyle/>
                    <a:p>
                      <a:pPr algn="ctr"/>
                      <a:r>
                        <a:rPr lang="en-US" sz="3600"/>
                        <a:t>arguably</a:t>
                      </a:r>
                    </a:p>
                  </a:txBody>
                  <a:tcPr anchor="ctr"/>
                </a:tc>
                <a:tc>
                  <a:txBody>
                    <a:bodyPr/>
                    <a:lstStyle/>
                    <a:p>
                      <a:pPr algn="ctr"/>
                      <a:r>
                        <a:rPr lang="en-US" sz="3600"/>
                        <a:t>conceive</a:t>
                      </a:r>
                    </a:p>
                  </a:txBody>
                  <a:tcPr anchor="ctr"/>
                </a:tc>
                <a:tc>
                  <a:txBody>
                    <a:bodyPr/>
                    <a:lstStyle/>
                    <a:p>
                      <a:pPr algn="ctr"/>
                      <a:r>
                        <a:rPr lang="en-US" sz="3600"/>
                        <a:t>address</a:t>
                      </a:r>
                    </a:p>
                  </a:txBody>
                  <a:tcPr anchor="ctr"/>
                </a:tc>
                <a:extLst>
                  <a:ext uri="{0D108BD9-81ED-4DB2-BD59-A6C34878D82A}">
                    <a16:rowId xmlns:a16="http://schemas.microsoft.com/office/drawing/2014/main" val="2966045195"/>
                  </a:ext>
                </a:extLst>
              </a:tr>
              <a:tr h="911972">
                <a:tc>
                  <a:txBody>
                    <a:bodyPr/>
                    <a:lstStyle/>
                    <a:p>
                      <a:pPr algn="ctr"/>
                      <a:r>
                        <a:rPr lang="en-US" sz="3600"/>
                        <a:t>in the light of</a:t>
                      </a:r>
                    </a:p>
                  </a:txBody>
                  <a:tcPr anchor="ctr"/>
                </a:tc>
                <a:tc>
                  <a:txBody>
                    <a:bodyPr/>
                    <a:lstStyle/>
                    <a:p>
                      <a:pPr algn="ctr"/>
                      <a:r>
                        <a:rPr lang="en-US" sz="3600"/>
                        <a:t>consistent with</a:t>
                      </a:r>
                    </a:p>
                  </a:txBody>
                  <a:tcPr anchor="ctr"/>
                </a:tc>
                <a:tc>
                  <a:txBody>
                    <a:bodyPr/>
                    <a:lstStyle/>
                    <a:p>
                      <a:pPr algn="ctr"/>
                      <a:r>
                        <a:rPr lang="en-US" sz="3600"/>
                        <a:t>attribute to</a:t>
                      </a:r>
                    </a:p>
                  </a:txBody>
                  <a:tcPr anchor="ctr"/>
                </a:tc>
                <a:extLst>
                  <a:ext uri="{0D108BD9-81ED-4DB2-BD59-A6C34878D82A}">
                    <a16:rowId xmlns:a16="http://schemas.microsoft.com/office/drawing/2014/main" val="2941145009"/>
                  </a:ext>
                </a:extLst>
              </a:tr>
            </a:tbl>
          </a:graphicData>
        </a:graphic>
      </p:graphicFrame>
      <p:sp>
        <p:nvSpPr>
          <p:cNvPr id="3" name="Rectangle: Rounded Corners 2">
            <a:extLst>
              <a:ext uri="{FF2B5EF4-FFF2-40B4-BE49-F238E27FC236}">
                <a16:creationId xmlns:a16="http://schemas.microsoft.com/office/drawing/2014/main" id="{FFB05514-1312-1E6C-1376-A8079530F977}"/>
              </a:ext>
            </a:extLst>
          </p:cNvPr>
          <p:cNvSpPr/>
          <p:nvPr/>
        </p:nvSpPr>
        <p:spPr>
          <a:xfrm>
            <a:off x="1881667" y="784151"/>
            <a:ext cx="8556551" cy="21929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Use the following words to fill in the blanks in the sentences on Page 28 of your textbook.</a:t>
            </a:r>
          </a:p>
          <a:p>
            <a:pPr algn="ctr"/>
            <a:endParaRPr lang="en-US" sz="2800">
              <a:solidFill>
                <a:schemeClr val="tx1"/>
              </a:solidFill>
            </a:endParaRPr>
          </a:p>
          <a:p>
            <a:pPr algn="ctr"/>
            <a:r>
              <a:rPr lang="en-US" sz="2800">
                <a:solidFill>
                  <a:schemeClr val="tx1"/>
                </a:solidFill>
              </a:rPr>
              <a:t>You may work together.</a:t>
            </a:r>
          </a:p>
        </p:txBody>
      </p:sp>
    </p:spTree>
    <p:extLst>
      <p:ext uri="{BB962C8B-B14F-4D97-AF65-F5344CB8AC3E}">
        <p14:creationId xmlns:p14="http://schemas.microsoft.com/office/powerpoint/2010/main" val="2341024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53A7D-5766-577F-A567-2B3DE4D59664}"/>
              </a:ext>
            </a:extLst>
          </p:cNvPr>
          <p:cNvSpPr txBox="1"/>
          <p:nvPr/>
        </p:nvSpPr>
        <p:spPr>
          <a:xfrm>
            <a:off x="1309132" y="2680219"/>
            <a:ext cx="9702209" cy="3477875"/>
          </a:xfrm>
          <a:prstGeom prst="rect">
            <a:avLst/>
          </a:prstGeom>
          <a:noFill/>
        </p:spPr>
        <p:txBody>
          <a:bodyPr wrap="square">
            <a:spAutoFit/>
          </a:bodyPr>
          <a:lstStyle/>
          <a:p>
            <a:r>
              <a:rPr lang="en-US" sz="4400"/>
              <a:t>1) Learning itself, however, is not something they ______________ as an intentional pursuit; they see it as a natural consequence of carrying out appropriate learning activities.</a:t>
            </a:r>
          </a:p>
        </p:txBody>
      </p:sp>
      <p:graphicFrame>
        <p:nvGraphicFramePr>
          <p:cNvPr id="6" name="Table 2">
            <a:extLst>
              <a:ext uri="{FF2B5EF4-FFF2-40B4-BE49-F238E27FC236}">
                <a16:creationId xmlns:a16="http://schemas.microsoft.com/office/drawing/2014/main" id="{91F62BA7-1197-69D1-DA55-1C276059356D}"/>
              </a:ext>
            </a:extLst>
          </p:cNvPr>
          <p:cNvGraphicFramePr>
            <a:graphicFrameLocks noGrp="1"/>
          </p:cNvGraphicFramePr>
          <p:nvPr/>
        </p:nvGraphicFramePr>
        <p:xfrm>
          <a:off x="1713909" y="752893"/>
          <a:ext cx="8620494" cy="1371600"/>
        </p:xfrm>
        <a:graphic>
          <a:graphicData uri="http://schemas.openxmlformats.org/drawingml/2006/table">
            <a:tbl>
              <a:tblPr bandRow="1">
                <a:tableStyleId>{5C22544A-7EE6-4342-B048-85BDC9FD1C3A}</a:tableStyleId>
              </a:tblPr>
              <a:tblGrid>
                <a:gridCol w="2873498">
                  <a:extLst>
                    <a:ext uri="{9D8B030D-6E8A-4147-A177-3AD203B41FA5}">
                      <a16:colId xmlns:a16="http://schemas.microsoft.com/office/drawing/2014/main" val="3313493319"/>
                    </a:ext>
                  </a:extLst>
                </a:gridCol>
                <a:gridCol w="2873498">
                  <a:extLst>
                    <a:ext uri="{9D8B030D-6E8A-4147-A177-3AD203B41FA5}">
                      <a16:colId xmlns:a16="http://schemas.microsoft.com/office/drawing/2014/main" val="2228454461"/>
                    </a:ext>
                  </a:extLst>
                </a:gridCol>
                <a:gridCol w="2873498">
                  <a:extLst>
                    <a:ext uri="{9D8B030D-6E8A-4147-A177-3AD203B41FA5}">
                      <a16:colId xmlns:a16="http://schemas.microsoft.com/office/drawing/2014/main" val="1787833649"/>
                    </a:ext>
                  </a:extLst>
                </a:gridCol>
              </a:tblGrid>
              <a:tr h="373699">
                <a:tc>
                  <a:txBody>
                    <a:bodyPr/>
                    <a:lstStyle/>
                    <a:p>
                      <a:pPr algn="ctr"/>
                      <a:r>
                        <a:rPr lang="en-US" sz="2400"/>
                        <a:t>identify</a:t>
                      </a:r>
                    </a:p>
                  </a:txBody>
                  <a:tcPr anchor="ctr"/>
                </a:tc>
                <a:tc>
                  <a:txBody>
                    <a:bodyPr/>
                    <a:lstStyle/>
                    <a:p>
                      <a:pPr algn="ctr"/>
                      <a:r>
                        <a:rPr lang="en-US" sz="2400"/>
                        <a:t>assert</a:t>
                      </a:r>
                    </a:p>
                  </a:txBody>
                  <a:tcPr anchor="ctr"/>
                </a:tc>
                <a:tc>
                  <a:txBody>
                    <a:bodyPr/>
                    <a:lstStyle/>
                    <a:p>
                      <a:pPr algn="ctr"/>
                      <a:r>
                        <a:rPr lang="en-US" sz="2400"/>
                        <a:t>recruit</a:t>
                      </a:r>
                    </a:p>
                  </a:txBody>
                  <a:tcPr anchor="ctr"/>
                </a:tc>
                <a:extLst>
                  <a:ext uri="{0D108BD9-81ED-4DB2-BD59-A6C34878D82A}">
                    <a16:rowId xmlns:a16="http://schemas.microsoft.com/office/drawing/2014/main" val="271435195"/>
                  </a:ext>
                </a:extLst>
              </a:tr>
              <a:tr h="373699">
                <a:tc>
                  <a:txBody>
                    <a:bodyPr/>
                    <a:lstStyle/>
                    <a:p>
                      <a:pPr algn="ctr"/>
                      <a:r>
                        <a:rPr lang="en-US" sz="2400"/>
                        <a:t>arguably</a:t>
                      </a:r>
                    </a:p>
                  </a:txBody>
                  <a:tcPr anchor="ctr"/>
                </a:tc>
                <a:tc>
                  <a:txBody>
                    <a:bodyPr/>
                    <a:lstStyle/>
                    <a:p>
                      <a:pPr algn="ctr"/>
                      <a:r>
                        <a:rPr lang="en-US" sz="2400"/>
                        <a:t>conceive</a:t>
                      </a:r>
                    </a:p>
                  </a:txBody>
                  <a:tcPr anchor="ctr"/>
                </a:tc>
                <a:tc>
                  <a:txBody>
                    <a:bodyPr/>
                    <a:lstStyle/>
                    <a:p>
                      <a:pPr algn="ctr"/>
                      <a:r>
                        <a:rPr lang="en-US" sz="2400"/>
                        <a:t>address</a:t>
                      </a:r>
                    </a:p>
                  </a:txBody>
                  <a:tcPr anchor="ctr"/>
                </a:tc>
                <a:extLst>
                  <a:ext uri="{0D108BD9-81ED-4DB2-BD59-A6C34878D82A}">
                    <a16:rowId xmlns:a16="http://schemas.microsoft.com/office/drawing/2014/main" val="2966045195"/>
                  </a:ext>
                </a:extLst>
              </a:tr>
              <a:tr h="373699">
                <a:tc>
                  <a:txBody>
                    <a:bodyPr/>
                    <a:lstStyle/>
                    <a:p>
                      <a:pPr algn="ctr"/>
                      <a:r>
                        <a:rPr lang="en-US" sz="2400"/>
                        <a:t>in the light of</a:t>
                      </a:r>
                    </a:p>
                  </a:txBody>
                  <a:tcPr anchor="ctr"/>
                </a:tc>
                <a:tc>
                  <a:txBody>
                    <a:bodyPr/>
                    <a:lstStyle/>
                    <a:p>
                      <a:pPr algn="ctr"/>
                      <a:r>
                        <a:rPr lang="en-US" sz="2400"/>
                        <a:t>consistent with</a:t>
                      </a:r>
                    </a:p>
                  </a:txBody>
                  <a:tcPr anchor="ctr"/>
                </a:tc>
                <a:tc>
                  <a:txBody>
                    <a:bodyPr/>
                    <a:lstStyle/>
                    <a:p>
                      <a:pPr algn="ctr"/>
                      <a:r>
                        <a:rPr lang="en-US" sz="2400"/>
                        <a:t>attribute to</a:t>
                      </a:r>
                    </a:p>
                  </a:txBody>
                  <a:tcPr anchor="ctr"/>
                </a:tc>
                <a:extLst>
                  <a:ext uri="{0D108BD9-81ED-4DB2-BD59-A6C34878D82A}">
                    <a16:rowId xmlns:a16="http://schemas.microsoft.com/office/drawing/2014/main" val="2941145009"/>
                  </a:ext>
                </a:extLst>
              </a:tr>
            </a:tbl>
          </a:graphicData>
        </a:graphic>
      </p:graphicFrame>
    </p:spTree>
    <p:extLst>
      <p:ext uri="{BB962C8B-B14F-4D97-AF65-F5344CB8AC3E}">
        <p14:creationId xmlns:p14="http://schemas.microsoft.com/office/powerpoint/2010/main" val="4050984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35C9D7-5068-4F79-430A-1B9E3CABD567}"/>
              </a:ext>
            </a:extLst>
          </p:cNvPr>
          <p:cNvSpPr txBox="1"/>
          <p:nvPr/>
        </p:nvSpPr>
        <p:spPr>
          <a:xfrm>
            <a:off x="1341253" y="2329381"/>
            <a:ext cx="9868343" cy="3046988"/>
          </a:xfrm>
          <a:prstGeom prst="rect">
            <a:avLst/>
          </a:prstGeom>
          <a:noFill/>
        </p:spPr>
        <p:txBody>
          <a:bodyPr wrap="square">
            <a:spAutoFit/>
          </a:bodyPr>
          <a:lstStyle/>
          <a:p>
            <a:r>
              <a:rPr lang="en-US" sz="4800"/>
              <a:t>2) __________ the most important advance in biology in decades has been the discovery that RNA molecules can regulate the expression of genes.</a:t>
            </a:r>
          </a:p>
        </p:txBody>
      </p:sp>
      <p:graphicFrame>
        <p:nvGraphicFramePr>
          <p:cNvPr id="5" name="Table 2">
            <a:extLst>
              <a:ext uri="{FF2B5EF4-FFF2-40B4-BE49-F238E27FC236}">
                <a16:creationId xmlns:a16="http://schemas.microsoft.com/office/drawing/2014/main" id="{85F22582-5CEF-EA86-230E-249E575FDDEB}"/>
              </a:ext>
            </a:extLst>
          </p:cNvPr>
          <p:cNvGraphicFramePr>
            <a:graphicFrameLocks noGrp="1"/>
          </p:cNvGraphicFramePr>
          <p:nvPr/>
        </p:nvGraphicFramePr>
        <p:xfrm>
          <a:off x="1785752" y="730706"/>
          <a:ext cx="8620494" cy="1371600"/>
        </p:xfrm>
        <a:graphic>
          <a:graphicData uri="http://schemas.openxmlformats.org/drawingml/2006/table">
            <a:tbl>
              <a:tblPr bandRow="1">
                <a:tableStyleId>{5C22544A-7EE6-4342-B048-85BDC9FD1C3A}</a:tableStyleId>
              </a:tblPr>
              <a:tblGrid>
                <a:gridCol w="2873498">
                  <a:extLst>
                    <a:ext uri="{9D8B030D-6E8A-4147-A177-3AD203B41FA5}">
                      <a16:colId xmlns:a16="http://schemas.microsoft.com/office/drawing/2014/main" val="3313493319"/>
                    </a:ext>
                  </a:extLst>
                </a:gridCol>
                <a:gridCol w="2873498">
                  <a:extLst>
                    <a:ext uri="{9D8B030D-6E8A-4147-A177-3AD203B41FA5}">
                      <a16:colId xmlns:a16="http://schemas.microsoft.com/office/drawing/2014/main" val="2228454461"/>
                    </a:ext>
                  </a:extLst>
                </a:gridCol>
                <a:gridCol w="2873498">
                  <a:extLst>
                    <a:ext uri="{9D8B030D-6E8A-4147-A177-3AD203B41FA5}">
                      <a16:colId xmlns:a16="http://schemas.microsoft.com/office/drawing/2014/main" val="1787833649"/>
                    </a:ext>
                  </a:extLst>
                </a:gridCol>
              </a:tblGrid>
              <a:tr h="373699">
                <a:tc>
                  <a:txBody>
                    <a:bodyPr/>
                    <a:lstStyle/>
                    <a:p>
                      <a:pPr algn="ctr"/>
                      <a:r>
                        <a:rPr lang="en-US" sz="2400" strike="sngStrike"/>
                        <a:t>identify</a:t>
                      </a:r>
                    </a:p>
                  </a:txBody>
                  <a:tcPr anchor="ctr"/>
                </a:tc>
                <a:tc>
                  <a:txBody>
                    <a:bodyPr/>
                    <a:lstStyle/>
                    <a:p>
                      <a:pPr algn="ctr"/>
                      <a:r>
                        <a:rPr lang="en-US" sz="2400"/>
                        <a:t>assert</a:t>
                      </a:r>
                    </a:p>
                  </a:txBody>
                  <a:tcPr anchor="ctr"/>
                </a:tc>
                <a:tc>
                  <a:txBody>
                    <a:bodyPr/>
                    <a:lstStyle/>
                    <a:p>
                      <a:pPr algn="ctr"/>
                      <a:r>
                        <a:rPr lang="en-US" sz="2400"/>
                        <a:t>recruit</a:t>
                      </a:r>
                    </a:p>
                  </a:txBody>
                  <a:tcPr anchor="ctr"/>
                </a:tc>
                <a:extLst>
                  <a:ext uri="{0D108BD9-81ED-4DB2-BD59-A6C34878D82A}">
                    <a16:rowId xmlns:a16="http://schemas.microsoft.com/office/drawing/2014/main" val="271435195"/>
                  </a:ext>
                </a:extLst>
              </a:tr>
              <a:tr h="373699">
                <a:tc>
                  <a:txBody>
                    <a:bodyPr/>
                    <a:lstStyle/>
                    <a:p>
                      <a:pPr algn="ctr"/>
                      <a:r>
                        <a:rPr lang="en-US" sz="2400"/>
                        <a:t>arguably</a:t>
                      </a:r>
                    </a:p>
                  </a:txBody>
                  <a:tcPr anchor="ctr"/>
                </a:tc>
                <a:tc>
                  <a:txBody>
                    <a:bodyPr/>
                    <a:lstStyle/>
                    <a:p>
                      <a:pPr algn="ctr"/>
                      <a:r>
                        <a:rPr lang="en-US" sz="2400"/>
                        <a:t>conceive</a:t>
                      </a:r>
                    </a:p>
                  </a:txBody>
                  <a:tcPr anchor="ctr"/>
                </a:tc>
                <a:tc>
                  <a:txBody>
                    <a:bodyPr/>
                    <a:lstStyle/>
                    <a:p>
                      <a:pPr algn="ctr"/>
                      <a:r>
                        <a:rPr lang="en-US" sz="2400"/>
                        <a:t>address</a:t>
                      </a:r>
                    </a:p>
                  </a:txBody>
                  <a:tcPr anchor="ctr"/>
                </a:tc>
                <a:extLst>
                  <a:ext uri="{0D108BD9-81ED-4DB2-BD59-A6C34878D82A}">
                    <a16:rowId xmlns:a16="http://schemas.microsoft.com/office/drawing/2014/main" val="2966045195"/>
                  </a:ext>
                </a:extLst>
              </a:tr>
              <a:tr h="373699">
                <a:tc>
                  <a:txBody>
                    <a:bodyPr/>
                    <a:lstStyle/>
                    <a:p>
                      <a:pPr algn="ctr"/>
                      <a:r>
                        <a:rPr lang="en-US" sz="2400"/>
                        <a:t>in the light of</a:t>
                      </a:r>
                    </a:p>
                  </a:txBody>
                  <a:tcPr anchor="ctr"/>
                </a:tc>
                <a:tc>
                  <a:txBody>
                    <a:bodyPr/>
                    <a:lstStyle/>
                    <a:p>
                      <a:pPr algn="ctr"/>
                      <a:r>
                        <a:rPr lang="en-US" sz="2400"/>
                        <a:t>consistent with</a:t>
                      </a:r>
                    </a:p>
                  </a:txBody>
                  <a:tcPr anchor="ctr"/>
                </a:tc>
                <a:tc>
                  <a:txBody>
                    <a:bodyPr/>
                    <a:lstStyle/>
                    <a:p>
                      <a:pPr algn="ctr"/>
                      <a:r>
                        <a:rPr lang="en-US" sz="2400"/>
                        <a:t>attribute to</a:t>
                      </a:r>
                    </a:p>
                  </a:txBody>
                  <a:tcPr anchor="ctr"/>
                </a:tc>
                <a:extLst>
                  <a:ext uri="{0D108BD9-81ED-4DB2-BD59-A6C34878D82A}">
                    <a16:rowId xmlns:a16="http://schemas.microsoft.com/office/drawing/2014/main" val="2941145009"/>
                  </a:ext>
                </a:extLst>
              </a:tr>
            </a:tbl>
          </a:graphicData>
        </a:graphic>
      </p:graphicFrame>
    </p:spTree>
    <p:extLst>
      <p:ext uri="{BB962C8B-B14F-4D97-AF65-F5344CB8AC3E}">
        <p14:creationId xmlns:p14="http://schemas.microsoft.com/office/powerpoint/2010/main" val="4027027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01031F-2F56-8E69-E310-19269A638CAA}"/>
              </a:ext>
            </a:extLst>
          </p:cNvPr>
          <p:cNvSpPr txBox="1"/>
          <p:nvPr/>
        </p:nvSpPr>
        <p:spPr>
          <a:xfrm>
            <a:off x="1128601" y="2806795"/>
            <a:ext cx="9934795" cy="3046988"/>
          </a:xfrm>
          <a:prstGeom prst="rect">
            <a:avLst/>
          </a:prstGeom>
          <a:noFill/>
        </p:spPr>
        <p:txBody>
          <a:bodyPr wrap="square">
            <a:spAutoFit/>
          </a:bodyPr>
          <a:lstStyle/>
          <a:p>
            <a:r>
              <a:rPr lang="en-US" sz="4800"/>
              <a:t>3) We propose a novel use of mobile communications to permit individuals to  _____________ a preference for privacy from video surveillance.</a:t>
            </a:r>
          </a:p>
        </p:txBody>
      </p:sp>
      <p:graphicFrame>
        <p:nvGraphicFramePr>
          <p:cNvPr id="5" name="Table 2">
            <a:extLst>
              <a:ext uri="{FF2B5EF4-FFF2-40B4-BE49-F238E27FC236}">
                <a16:creationId xmlns:a16="http://schemas.microsoft.com/office/drawing/2014/main" id="{C78FF955-3BD2-08F0-4A99-D982496E3865}"/>
              </a:ext>
            </a:extLst>
          </p:cNvPr>
          <p:cNvGraphicFramePr>
            <a:graphicFrameLocks noGrp="1"/>
          </p:cNvGraphicFramePr>
          <p:nvPr/>
        </p:nvGraphicFramePr>
        <p:xfrm>
          <a:off x="1785752" y="652013"/>
          <a:ext cx="8620494" cy="1371600"/>
        </p:xfrm>
        <a:graphic>
          <a:graphicData uri="http://schemas.openxmlformats.org/drawingml/2006/table">
            <a:tbl>
              <a:tblPr bandRow="1">
                <a:tableStyleId>{5C22544A-7EE6-4342-B048-85BDC9FD1C3A}</a:tableStyleId>
              </a:tblPr>
              <a:tblGrid>
                <a:gridCol w="2873498">
                  <a:extLst>
                    <a:ext uri="{9D8B030D-6E8A-4147-A177-3AD203B41FA5}">
                      <a16:colId xmlns:a16="http://schemas.microsoft.com/office/drawing/2014/main" val="3313493319"/>
                    </a:ext>
                  </a:extLst>
                </a:gridCol>
                <a:gridCol w="2873498">
                  <a:extLst>
                    <a:ext uri="{9D8B030D-6E8A-4147-A177-3AD203B41FA5}">
                      <a16:colId xmlns:a16="http://schemas.microsoft.com/office/drawing/2014/main" val="2228454461"/>
                    </a:ext>
                  </a:extLst>
                </a:gridCol>
                <a:gridCol w="2873498">
                  <a:extLst>
                    <a:ext uri="{9D8B030D-6E8A-4147-A177-3AD203B41FA5}">
                      <a16:colId xmlns:a16="http://schemas.microsoft.com/office/drawing/2014/main" val="1787833649"/>
                    </a:ext>
                  </a:extLst>
                </a:gridCol>
              </a:tblGrid>
              <a:tr h="373699">
                <a:tc>
                  <a:txBody>
                    <a:bodyPr/>
                    <a:lstStyle/>
                    <a:p>
                      <a:pPr algn="ctr"/>
                      <a:r>
                        <a:rPr lang="en-US" sz="2400" strike="sngStrike"/>
                        <a:t>identify</a:t>
                      </a:r>
                    </a:p>
                  </a:txBody>
                  <a:tcPr anchor="ctr"/>
                </a:tc>
                <a:tc>
                  <a:txBody>
                    <a:bodyPr/>
                    <a:lstStyle/>
                    <a:p>
                      <a:pPr algn="ctr"/>
                      <a:r>
                        <a:rPr lang="en-US" sz="2400"/>
                        <a:t>assert</a:t>
                      </a:r>
                    </a:p>
                  </a:txBody>
                  <a:tcPr anchor="ctr"/>
                </a:tc>
                <a:tc>
                  <a:txBody>
                    <a:bodyPr/>
                    <a:lstStyle/>
                    <a:p>
                      <a:pPr algn="ctr"/>
                      <a:r>
                        <a:rPr lang="en-US" sz="2400"/>
                        <a:t>recruit</a:t>
                      </a:r>
                    </a:p>
                  </a:txBody>
                  <a:tcPr anchor="ctr"/>
                </a:tc>
                <a:extLst>
                  <a:ext uri="{0D108BD9-81ED-4DB2-BD59-A6C34878D82A}">
                    <a16:rowId xmlns:a16="http://schemas.microsoft.com/office/drawing/2014/main" val="271435195"/>
                  </a:ext>
                </a:extLst>
              </a:tr>
              <a:tr h="373699">
                <a:tc>
                  <a:txBody>
                    <a:bodyPr/>
                    <a:lstStyle/>
                    <a:p>
                      <a:pPr algn="ctr"/>
                      <a:r>
                        <a:rPr lang="en-US" sz="2400" strike="sngStrike"/>
                        <a:t>arguably</a:t>
                      </a:r>
                    </a:p>
                  </a:txBody>
                  <a:tcPr anchor="ctr"/>
                </a:tc>
                <a:tc>
                  <a:txBody>
                    <a:bodyPr/>
                    <a:lstStyle/>
                    <a:p>
                      <a:pPr algn="ctr"/>
                      <a:r>
                        <a:rPr lang="en-US" sz="2400"/>
                        <a:t>conceive</a:t>
                      </a:r>
                    </a:p>
                  </a:txBody>
                  <a:tcPr anchor="ctr"/>
                </a:tc>
                <a:tc>
                  <a:txBody>
                    <a:bodyPr/>
                    <a:lstStyle/>
                    <a:p>
                      <a:pPr algn="ctr"/>
                      <a:r>
                        <a:rPr lang="en-US" sz="2400"/>
                        <a:t>address</a:t>
                      </a:r>
                    </a:p>
                  </a:txBody>
                  <a:tcPr anchor="ctr"/>
                </a:tc>
                <a:extLst>
                  <a:ext uri="{0D108BD9-81ED-4DB2-BD59-A6C34878D82A}">
                    <a16:rowId xmlns:a16="http://schemas.microsoft.com/office/drawing/2014/main" val="2966045195"/>
                  </a:ext>
                </a:extLst>
              </a:tr>
              <a:tr h="373699">
                <a:tc>
                  <a:txBody>
                    <a:bodyPr/>
                    <a:lstStyle/>
                    <a:p>
                      <a:pPr algn="ctr"/>
                      <a:r>
                        <a:rPr lang="en-US" sz="2400"/>
                        <a:t>in the light of</a:t>
                      </a:r>
                    </a:p>
                  </a:txBody>
                  <a:tcPr anchor="ctr"/>
                </a:tc>
                <a:tc>
                  <a:txBody>
                    <a:bodyPr/>
                    <a:lstStyle/>
                    <a:p>
                      <a:pPr algn="ctr"/>
                      <a:r>
                        <a:rPr lang="en-US" sz="2400"/>
                        <a:t>consistent with</a:t>
                      </a:r>
                    </a:p>
                  </a:txBody>
                  <a:tcPr anchor="ctr"/>
                </a:tc>
                <a:tc>
                  <a:txBody>
                    <a:bodyPr/>
                    <a:lstStyle/>
                    <a:p>
                      <a:pPr algn="ctr"/>
                      <a:r>
                        <a:rPr lang="en-US" sz="2400"/>
                        <a:t>attribute to</a:t>
                      </a:r>
                    </a:p>
                  </a:txBody>
                  <a:tcPr anchor="ctr"/>
                </a:tc>
                <a:extLst>
                  <a:ext uri="{0D108BD9-81ED-4DB2-BD59-A6C34878D82A}">
                    <a16:rowId xmlns:a16="http://schemas.microsoft.com/office/drawing/2014/main" val="2941145009"/>
                  </a:ext>
                </a:extLst>
              </a:tr>
            </a:tbl>
          </a:graphicData>
        </a:graphic>
      </p:graphicFrame>
    </p:spTree>
    <p:extLst>
      <p:ext uri="{BB962C8B-B14F-4D97-AF65-F5344CB8AC3E}">
        <p14:creationId xmlns:p14="http://schemas.microsoft.com/office/powerpoint/2010/main" val="1941073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ADE8-2EC5-E53A-5606-E41F1588AD2D}"/>
              </a:ext>
            </a:extLst>
          </p:cNvPr>
          <p:cNvSpPr>
            <a:spLocks noGrp="1"/>
          </p:cNvSpPr>
          <p:nvPr>
            <p:ph type="title"/>
          </p:nvPr>
        </p:nvSpPr>
        <p:spPr/>
        <p:txBody>
          <a:bodyPr/>
          <a:lstStyle/>
          <a:p>
            <a:r>
              <a:rPr lang="en-US"/>
              <a:t>WeChat Group</a:t>
            </a:r>
          </a:p>
        </p:txBody>
      </p:sp>
      <p:sp>
        <p:nvSpPr>
          <p:cNvPr id="3" name="Content Placeholder 2">
            <a:extLst>
              <a:ext uri="{FF2B5EF4-FFF2-40B4-BE49-F238E27FC236}">
                <a16:creationId xmlns:a16="http://schemas.microsoft.com/office/drawing/2014/main" id="{B48CEB2C-8E6C-D6AE-389F-1CC2A7220A56}"/>
              </a:ext>
            </a:extLst>
          </p:cNvPr>
          <p:cNvSpPr>
            <a:spLocks noGrp="1"/>
          </p:cNvSpPr>
          <p:nvPr>
            <p:ph idx="1"/>
          </p:nvPr>
        </p:nvSpPr>
        <p:spPr/>
        <p:txBody>
          <a:bodyPr>
            <a:normAutofit/>
          </a:bodyPr>
          <a:lstStyle/>
          <a:p>
            <a:r>
              <a:rPr lang="en-US" sz="3600"/>
              <a:t>Today’s quiz will be sent via WeChat</a:t>
            </a:r>
          </a:p>
          <a:p>
            <a:r>
              <a:rPr lang="en-US" sz="3600"/>
              <a:t>I will share the latest QR code on screen – please scan if you haven’t yet</a:t>
            </a:r>
          </a:p>
        </p:txBody>
      </p:sp>
    </p:spTree>
    <p:extLst>
      <p:ext uri="{BB962C8B-B14F-4D97-AF65-F5344CB8AC3E}">
        <p14:creationId xmlns:p14="http://schemas.microsoft.com/office/powerpoint/2010/main" val="4156099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428B15-28B4-C038-1559-6E6611B989A4}"/>
              </a:ext>
            </a:extLst>
          </p:cNvPr>
          <p:cNvSpPr txBox="1"/>
          <p:nvPr/>
        </p:nvSpPr>
        <p:spPr>
          <a:xfrm>
            <a:off x="923703" y="2782669"/>
            <a:ext cx="10313582" cy="3046988"/>
          </a:xfrm>
          <a:prstGeom prst="rect">
            <a:avLst/>
          </a:prstGeom>
          <a:noFill/>
        </p:spPr>
        <p:txBody>
          <a:bodyPr wrap="square">
            <a:spAutoFit/>
          </a:bodyPr>
          <a:lstStyle/>
          <a:p>
            <a:r>
              <a:rPr lang="en-US" sz="4800"/>
              <a:t>4) The study tried to ______________ and explain the relationship between parental mediation and children’s aggression.</a:t>
            </a:r>
          </a:p>
        </p:txBody>
      </p:sp>
      <p:graphicFrame>
        <p:nvGraphicFramePr>
          <p:cNvPr id="5" name="Table 2">
            <a:extLst>
              <a:ext uri="{FF2B5EF4-FFF2-40B4-BE49-F238E27FC236}">
                <a16:creationId xmlns:a16="http://schemas.microsoft.com/office/drawing/2014/main" id="{EC13BEEC-09D9-AB09-896E-A66BED494BBA}"/>
              </a:ext>
            </a:extLst>
          </p:cNvPr>
          <p:cNvGraphicFramePr>
            <a:graphicFrameLocks noGrp="1"/>
          </p:cNvGraphicFramePr>
          <p:nvPr/>
        </p:nvGraphicFramePr>
        <p:xfrm>
          <a:off x="1785753" y="811501"/>
          <a:ext cx="8620494" cy="1371600"/>
        </p:xfrm>
        <a:graphic>
          <a:graphicData uri="http://schemas.openxmlformats.org/drawingml/2006/table">
            <a:tbl>
              <a:tblPr bandRow="1">
                <a:tableStyleId>{5C22544A-7EE6-4342-B048-85BDC9FD1C3A}</a:tableStyleId>
              </a:tblPr>
              <a:tblGrid>
                <a:gridCol w="2873498">
                  <a:extLst>
                    <a:ext uri="{9D8B030D-6E8A-4147-A177-3AD203B41FA5}">
                      <a16:colId xmlns:a16="http://schemas.microsoft.com/office/drawing/2014/main" val="3313493319"/>
                    </a:ext>
                  </a:extLst>
                </a:gridCol>
                <a:gridCol w="2873498">
                  <a:extLst>
                    <a:ext uri="{9D8B030D-6E8A-4147-A177-3AD203B41FA5}">
                      <a16:colId xmlns:a16="http://schemas.microsoft.com/office/drawing/2014/main" val="2228454461"/>
                    </a:ext>
                  </a:extLst>
                </a:gridCol>
                <a:gridCol w="2873498">
                  <a:extLst>
                    <a:ext uri="{9D8B030D-6E8A-4147-A177-3AD203B41FA5}">
                      <a16:colId xmlns:a16="http://schemas.microsoft.com/office/drawing/2014/main" val="1787833649"/>
                    </a:ext>
                  </a:extLst>
                </a:gridCol>
              </a:tblGrid>
              <a:tr h="373699">
                <a:tc>
                  <a:txBody>
                    <a:bodyPr/>
                    <a:lstStyle/>
                    <a:p>
                      <a:pPr algn="ctr"/>
                      <a:r>
                        <a:rPr lang="en-US" sz="2400" b="0" strike="sngStrike"/>
                        <a:t>identify</a:t>
                      </a:r>
                    </a:p>
                  </a:txBody>
                  <a:tcPr anchor="ctr"/>
                </a:tc>
                <a:tc>
                  <a:txBody>
                    <a:bodyPr/>
                    <a:lstStyle/>
                    <a:p>
                      <a:pPr algn="ctr"/>
                      <a:r>
                        <a:rPr lang="en-US" sz="2400" strike="sngStrike"/>
                        <a:t>assert</a:t>
                      </a:r>
                    </a:p>
                  </a:txBody>
                  <a:tcPr anchor="ctr"/>
                </a:tc>
                <a:tc>
                  <a:txBody>
                    <a:bodyPr/>
                    <a:lstStyle/>
                    <a:p>
                      <a:pPr algn="ctr"/>
                      <a:r>
                        <a:rPr lang="en-US" sz="2400"/>
                        <a:t>recruit</a:t>
                      </a:r>
                    </a:p>
                  </a:txBody>
                  <a:tcPr anchor="ctr"/>
                </a:tc>
                <a:extLst>
                  <a:ext uri="{0D108BD9-81ED-4DB2-BD59-A6C34878D82A}">
                    <a16:rowId xmlns:a16="http://schemas.microsoft.com/office/drawing/2014/main" val="271435195"/>
                  </a:ext>
                </a:extLst>
              </a:tr>
              <a:tr h="373699">
                <a:tc>
                  <a:txBody>
                    <a:bodyPr/>
                    <a:lstStyle/>
                    <a:p>
                      <a:pPr algn="ctr"/>
                      <a:r>
                        <a:rPr lang="en-US" sz="2400" strike="sngStrike"/>
                        <a:t>arguably</a:t>
                      </a:r>
                    </a:p>
                  </a:txBody>
                  <a:tcPr anchor="ctr"/>
                </a:tc>
                <a:tc>
                  <a:txBody>
                    <a:bodyPr/>
                    <a:lstStyle/>
                    <a:p>
                      <a:pPr algn="ctr"/>
                      <a:r>
                        <a:rPr lang="en-US" sz="2400"/>
                        <a:t>conceive</a:t>
                      </a:r>
                    </a:p>
                  </a:txBody>
                  <a:tcPr anchor="ctr"/>
                </a:tc>
                <a:tc>
                  <a:txBody>
                    <a:bodyPr/>
                    <a:lstStyle/>
                    <a:p>
                      <a:pPr algn="ctr"/>
                      <a:r>
                        <a:rPr lang="en-US" sz="2400"/>
                        <a:t>address</a:t>
                      </a:r>
                    </a:p>
                  </a:txBody>
                  <a:tcPr anchor="ctr"/>
                </a:tc>
                <a:extLst>
                  <a:ext uri="{0D108BD9-81ED-4DB2-BD59-A6C34878D82A}">
                    <a16:rowId xmlns:a16="http://schemas.microsoft.com/office/drawing/2014/main" val="2966045195"/>
                  </a:ext>
                </a:extLst>
              </a:tr>
              <a:tr h="373699">
                <a:tc>
                  <a:txBody>
                    <a:bodyPr/>
                    <a:lstStyle/>
                    <a:p>
                      <a:pPr algn="ctr"/>
                      <a:r>
                        <a:rPr lang="en-US" sz="2400"/>
                        <a:t>in the light of</a:t>
                      </a:r>
                    </a:p>
                  </a:txBody>
                  <a:tcPr anchor="ctr"/>
                </a:tc>
                <a:tc>
                  <a:txBody>
                    <a:bodyPr/>
                    <a:lstStyle/>
                    <a:p>
                      <a:pPr algn="ctr"/>
                      <a:r>
                        <a:rPr lang="en-US" sz="2400"/>
                        <a:t>consistent with</a:t>
                      </a:r>
                    </a:p>
                  </a:txBody>
                  <a:tcPr anchor="ctr"/>
                </a:tc>
                <a:tc>
                  <a:txBody>
                    <a:bodyPr/>
                    <a:lstStyle/>
                    <a:p>
                      <a:pPr algn="ctr"/>
                      <a:r>
                        <a:rPr lang="en-US" sz="2400"/>
                        <a:t>attribute to</a:t>
                      </a:r>
                    </a:p>
                  </a:txBody>
                  <a:tcPr anchor="ctr"/>
                </a:tc>
                <a:extLst>
                  <a:ext uri="{0D108BD9-81ED-4DB2-BD59-A6C34878D82A}">
                    <a16:rowId xmlns:a16="http://schemas.microsoft.com/office/drawing/2014/main" val="2941145009"/>
                  </a:ext>
                </a:extLst>
              </a:tr>
            </a:tbl>
          </a:graphicData>
        </a:graphic>
      </p:graphicFrame>
    </p:spTree>
    <p:extLst>
      <p:ext uri="{BB962C8B-B14F-4D97-AF65-F5344CB8AC3E}">
        <p14:creationId xmlns:p14="http://schemas.microsoft.com/office/powerpoint/2010/main" val="995643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DA3A28-C9ED-67C8-3EE7-CCAE0766C28E}"/>
              </a:ext>
            </a:extLst>
          </p:cNvPr>
          <p:cNvSpPr txBox="1"/>
          <p:nvPr/>
        </p:nvSpPr>
        <p:spPr>
          <a:xfrm>
            <a:off x="830668" y="2959638"/>
            <a:ext cx="10313581" cy="2308324"/>
          </a:xfrm>
          <a:prstGeom prst="rect">
            <a:avLst/>
          </a:prstGeom>
          <a:noFill/>
        </p:spPr>
        <p:txBody>
          <a:bodyPr wrap="square">
            <a:spAutoFit/>
          </a:bodyPr>
          <a:lstStyle/>
          <a:p>
            <a:r>
              <a:rPr lang="en-US" sz="4800"/>
              <a:t>5) Social values in relation to personal needs are discussed ________________ this experiment.</a:t>
            </a:r>
          </a:p>
        </p:txBody>
      </p:sp>
      <p:graphicFrame>
        <p:nvGraphicFramePr>
          <p:cNvPr id="5" name="Table 2">
            <a:extLst>
              <a:ext uri="{FF2B5EF4-FFF2-40B4-BE49-F238E27FC236}">
                <a16:creationId xmlns:a16="http://schemas.microsoft.com/office/drawing/2014/main" id="{B83336B2-F02C-7DFC-22D2-A1F242CC0C36}"/>
              </a:ext>
            </a:extLst>
          </p:cNvPr>
          <p:cNvGraphicFramePr>
            <a:graphicFrameLocks noGrp="1"/>
          </p:cNvGraphicFramePr>
          <p:nvPr/>
        </p:nvGraphicFramePr>
        <p:xfrm>
          <a:off x="1785753" y="951054"/>
          <a:ext cx="8620494" cy="1371600"/>
        </p:xfrm>
        <a:graphic>
          <a:graphicData uri="http://schemas.openxmlformats.org/drawingml/2006/table">
            <a:tbl>
              <a:tblPr bandRow="1">
                <a:tableStyleId>{5C22544A-7EE6-4342-B048-85BDC9FD1C3A}</a:tableStyleId>
              </a:tblPr>
              <a:tblGrid>
                <a:gridCol w="2873498">
                  <a:extLst>
                    <a:ext uri="{9D8B030D-6E8A-4147-A177-3AD203B41FA5}">
                      <a16:colId xmlns:a16="http://schemas.microsoft.com/office/drawing/2014/main" val="3313493319"/>
                    </a:ext>
                  </a:extLst>
                </a:gridCol>
                <a:gridCol w="2873498">
                  <a:extLst>
                    <a:ext uri="{9D8B030D-6E8A-4147-A177-3AD203B41FA5}">
                      <a16:colId xmlns:a16="http://schemas.microsoft.com/office/drawing/2014/main" val="2228454461"/>
                    </a:ext>
                  </a:extLst>
                </a:gridCol>
                <a:gridCol w="2873498">
                  <a:extLst>
                    <a:ext uri="{9D8B030D-6E8A-4147-A177-3AD203B41FA5}">
                      <a16:colId xmlns:a16="http://schemas.microsoft.com/office/drawing/2014/main" val="1787833649"/>
                    </a:ext>
                  </a:extLst>
                </a:gridCol>
              </a:tblGrid>
              <a:tr h="373699">
                <a:tc>
                  <a:txBody>
                    <a:bodyPr/>
                    <a:lstStyle/>
                    <a:p>
                      <a:pPr algn="ctr"/>
                      <a:r>
                        <a:rPr lang="en-US" sz="2400" b="0" strike="sngStrike"/>
                        <a:t>identify</a:t>
                      </a:r>
                    </a:p>
                  </a:txBody>
                  <a:tcPr anchor="ctr"/>
                </a:tc>
                <a:tc>
                  <a:txBody>
                    <a:bodyPr/>
                    <a:lstStyle/>
                    <a:p>
                      <a:pPr algn="ctr"/>
                      <a:r>
                        <a:rPr lang="en-US" sz="2400" strike="sngStrike"/>
                        <a:t>assert</a:t>
                      </a:r>
                    </a:p>
                  </a:txBody>
                  <a:tcPr anchor="ctr"/>
                </a:tc>
                <a:tc>
                  <a:txBody>
                    <a:bodyPr/>
                    <a:lstStyle/>
                    <a:p>
                      <a:pPr algn="ctr"/>
                      <a:r>
                        <a:rPr lang="en-US" sz="2400"/>
                        <a:t>recruit</a:t>
                      </a:r>
                    </a:p>
                  </a:txBody>
                  <a:tcPr anchor="ctr"/>
                </a:tc>
                <a:extLst>
                  <a:ext uri="{0D108BD9-81ED-4DB2-BD59-A6C34878D82A}">
                    <a16:rowId xmlns:a16="http://schemas.microsoft.com/office/drawing/2014/main" val="271435195"/>
                  </a:ext>
                </a:extLst>
              </a:tr>
              <a:tr h="373699">
                <a:tc>
                  <a:txBody>
                    <a:bodyPr/>
                    <a:lstStyle/>
                    <a:p>
                      <a:pPr algn="ctr"/>
                      <a:r>
                        <a:rPr lang="en-US" sz="2400" strike="sngStrike"/>
                        <a:t>arguably</a:t>
                      </a:r>
                    </a:p>
                  </a:txBody>
                  <a:tcPr anchor="ctr"/>
                </a:tc>
                <a:tc>
                  <a:txBody>
                    <a:bodyPr/>
                    <a:lstStyle/>
                    <a:p>
                      <a:pPr algn="ctr"/>
                      <a:r>
                        <a:rPr lang="en-US" sz="2400" strike="sngStrike"/>
                        <a:t>conceive</a:t>
                      </a:r>
                    </a:p>
                  </a:txBody>
                  <a:tcPr anchor="ctr"/>
                </a:tc>
                <a:tc>
                  <a:txBody>
                    <a:bodyPr/>
                    <a:lstStyle/>
                    <a:p>
                      <a:pPr algn="ctr"/>
                      <a:r>
                        <a:rPr lang="en-US" sz="2400" strike="noStrike"/>
                        <a:t>address</a:t>
                      </a:r>
                    </a:p>
                  </a:txBody>
                  <a:tcPr anchor="ctr"/>
                </a:tc>
                <a:extLst>
                  <a:ext uri="{0D108BD9-81ED-4DB2-BD59-A6C34878D82A}">
                    <a16:rowId xmlns:a16="http://schemas.microsoft.com/office/drawing/2014/main" val="2966045195"/>
                  </a:ext>
                </a:extLst>
              </a:tr>
              <a:tr h="373699">
                <a:tc>
                  <a:txBody>
                    <a:bodyPr/>
                    <a:lstStyle/>
                    <a:p>
                      <a:pPr algn="ctr"/>
                      <a:r>
                        <a:rPr lang="en-US" sz="2400"/>
                        <a:t>in the light of</a:t>
                      </a:r>
                    </a:p>
                  </a:txBody>
                  <a:tcPr anchor="ctr"/>
                </a:tc>
                <a:tc>
                  <a:txBody>
                    <a:bodyPr/>
                    <a:lstStyle/>
                    <a:p>
                      <a:pPr algn="ctr"/>
                      <a:r>
                        <a:rPr lang="en-US" sz="2400"/>
                        <a:t>consistent with</a:t>
                      </a:r>
                    </a:p>
                  </a:txBody>
                  <a:tcPr anchor="ctr"/>
                </a:tc>
                <a:tc>
                  <a:txBody>
                    <a:bodyPr/>
                    <a:lstStyle/>
                    <a:p>
                      <a:pPr algn="ctr"/>
                      <a:r>
                        <a:rPr lang="en-US" sz="2400"/>
                        <a:t>attribute to</a:t>
                      </a:r>
                    </a:p>
                  </a:txBody>
                  <a:tcPr anchor="ctr"/>
                </a:tc>
                <a:extLst>
                  <a:ext uri="{0D108BD9-81ED-4DB2-BD59-A6C34878D82A}">
                    <a16:rowId xmlns:a16="http://schemas.microsoft.com/office/drawing/2014/main" val="2941145009"/>
                  </a:ext>
                </a:extLst>
              </a:tr>
            </a:tbl>
          </a:graphicData>
        </a:graphic>
      </p:graphicFrame>
    </p:spTree>
    <p:extLst>
      <p:ext uri="{BB962C8B-B14F-4D97-AF65-F5344CB8AC3E}">
        <p14:creationId xmlns:p14="http://schemas.microsoft.com/office/powerpoint/2010/main" val="2894044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7C4112-CDD2-AB12-BA5F-3B36E786068A}"/>
              </a:ext>
            </a:extLst>
          </p:cNvPr>
          <p:cNvSpPr txBox="1"/>
          <p:nvPr/>
        </p:nvSpPr>
        <p:spPr>
          <a:xfrm>
            <a:off x="935887" y="2401427"/>
            <a:ext cx="10320226" cy="3785652"/>
          </a:xfrm>
          <a:prstGeom prst="rect">
            <a:avLst/>
          </a:prstGeom>
          <a:noFill/>
        </p:spPr>
        <p:txBody>
          <a:bodyPr wrap="square">
            <a:spAutoFit/>
          </a:bodyPr>
          <a:lstStyle/>
          <a:p>
            <a:r>
              <a:rPr lang="en-US" sz="4800"/>
              <a:t>6) The process used to locate and _________________ participants in a qualitative study is important for efficiently obtaining a representative sample.</a:t>
            </a:r>
          </a:p>
        </p:txBody>
      </p:sp>
      <p:graphicFrame>
        <p:nvGraphicFramePr>
          <p:cNvPr id="5" name="Table 2">
            <a:extLst>
              <a:ext uri="{FF2B5EF4-FFF2-40B4-BE49-F238E27FC236}">
                <a16:creationId xmlns:a16="http://schemas.microsoft.com/office/drawing/2014/main" id="{3DC0A8BB-EE90-A888-A016-F01367207ED5}"/>
              </a:ext>
            </a:extLst>
          </p:cNvPr>
          <p:cNvGraphicFramePr>
            <a:graphicFrameLocks noGrp="1"/>
          </p:cNvGraphicFramePr>
          <p:nvPr/>
        </p:nvGraphicFramePr>
        <p:xfrm>
          <a:off x="1785753" y="818147"/>
          <a:ext cx="8620494" cy="1371600"/>
        </p:xfrm>
        <a:graphic>
          <a:graphicData uri="http://schemas.openxmlformats.org/drawingml/2006/table">
            <a:tbl>
              <a:tblPr bandRow="1">
                <a:tableStyleId>{5C22544A-7EE6-4342-B048-85BDC9FD1C3A}</a:tableStyleId>
              </a:tblPr>
              <a:tblGrid>
                <a:gridCol w="2873498">
                  <a:extLst>
                    <a:ext uri="{9D8B030D-6E8A-4147-A177-3AD203B41FA5}">
                      <a16:colId xmlns:a16="http://schemas.microsoft.com/office/drawing/2014/main" val="3313493319"/>
                    </a:ext>
                  </a:extLst>
                </a:gridCol>
                <a:gridCol w="2873498">
                  <a:extLst>
                    <a:ext uri="{9D8B030D-6E8A-4147-A177-3AD203B41FA5}">
                      <a16:colId xmlns:a16="http://schemas.microsoft.com/office/drawing/2014/main" val="2228454461"/>
                    </a:ext>
                  </a:extLst>
                </a:gridCol>
                <a:gridCol w="2873498">
                  <a:extLst>
                    <a:ext uri="{9D8B030D-6E8A-4147-A177-3AD203B41FA5}">
                      <a16:colId xmlns:a16="http://schemas.microsoft.com/office/drawing/2014/main" val="1787833649"/>
                    </a:ext>
                  </a:extLst>
                </a:gridCol>
              </a:tblGrid>
              <a:tr h="373699">
                <a:tc>
                  <a:txBody>
                    <a:bodyPr/>
                    <a:lstStyle/>
                    <a:p>
                      <a:pPr algn="ctr"/>
                      <a:r>
                        <a:rPr lang="en-US" sz="2400" strike="sngStrike"/>
                        <a:t>identify</a:t>
                      </a:r>
                    </a:p>
                  </a:txBody>
                  <a:tcPr anchor="ctr"/>
                </a:tc>
                <a:tc>
                  <a:txBody>
                    <a:bodyPr/>
                    <a:lstStyle/>
                    <a:p>
                      <a:pPr algn="ctr"/>
                      <a:r>
                        <a:rPr lang="en-US" sz="2400" strike="sngStrike"/>
                        <a:t>assert</a:t>
                      </a:r>
                    </a:p>
                  </a:txBody>
                  <a:tcPr anchor="ctr"/>
                </a:tc>
                <a:tc>
                  <a:txBody>
                    <a:bodyPr/>
                    <a:lstStyle/>
                    <a:p>
                      <a:pPr algn="ctr"/>
                      <a:r>
                        <a:rPr lang="en-US" sz="2400"/>
                        <a:t>recruit</a:t>
                      </a:r>
                    </a:p>
                  </a:txBody>
                  <a:tcPr anchor="ctr"/>
                </a:tc>
                <a:extLst>
                  <a:ext uri="{0D108BD9-81ED-4DB2-BD59-A6C34878D82A}">
                    <a16:rowId xmlns:a16="http://schemas.microsoft.com/office/drawing/2014/main" val="271435195"/>
                  </a:ext>
                </a:extLst>
              </a:tr>
              <a:tr h="373699">
                <a:tc>
                  <a:txBody>
                    <a:bodyPr/>
                    <a:lstStyle/>
                    <a:p>
                      <a:pPr algn="ctr"/>
                      <a:r>
                        <a:rPr lang="en-US" sz="2400" strike="sngStrike"/>
                        <a:t>arguably</a:t>
                      </a:r>
                    </a:p>
                  </a:txBody>
                  <a:tcPr anchor="ctr"/>
                </a:tc>
                <a:tc>
                  <a:txBody>
                    <a:bodyPr/>
                    <a:lstStyle/>
                    <a:p>
                      <a:pPr algn="ctr"/>
                      <a:r>
                        <a:rPr lang="en-US" sz="2400" strike="sngStrike"/>
                        <a:t>conceive</a:t>
                      </a:r>
                    </a:p>
                  </a:txBody>
                  <a:tcPr anchor="ctr"/>
                </a:tc>
                <a:tc>
                  <a:txBody>
                    <a:bodyPr/>
                    <a:lstStyle/>
                    <a:p>
                      <a:pPr algn="ctr"/>
                      <a:r>
                        <a:rPr lang="en-US" sz="2400" strike="noStrike"/>
                        <a:t>address</a:t>
                      </a:r>
                    </a:p>
                  </a:txBody>
                  <a:tcPr anchor="ctr"/>
                </a:tc>
                <a:extLst>
                  <a:ext uri="{0D108BD9-81ED-4DB2-BD59-A6C34878D82A}">
                    <a16:rowId xmlns:a16="http://schemas.microsoft.com/office/drawing/2014/main" val="2966045195"/>
                  </a:ext>
                </a:extLst>
              </a:tr>
              <a:tr h="373699">
                <a:tc>
                  <a:txBody>
                    <a:bodyPr/>
                    <a:lstStyle/>
                    <a:p>
                      <a:pPr algn="ctr"/>
                      <a:r>
                        <a:rPr lang="en-US" sz="2400" strike="sngStrike"/>
                        <a:t>in the light of</a:t>
                      </a:r>
                    </a:p>
                  </a:txBody>
                  <a:tcPr anchor="ctr"/>
                </a:tc>
                <a:tc>
                  <a:txBody>
                    <a:bodyPr/>
                    <a:lstStyle/>
                    <a:p>
                      <a:pPr algn="ctr"/>
                      <a:r>
                        <a:rPr lang="en-US" sz="2400"/>
                        <a:t>consistent with</a:t>
                      </a:r>
                    </a:p>
                  </a:txBody>
                  <a:tcPr anchor="ctr"/>
                </a:tc>
                <a:tc>
                  <a:txBody>
                    <a:bodyPr/>
                    <a:lstStyle/>
                    <a:p>
                      <a:pPr algn="ctr"/>
                      <a:r>
                        <a:rPr lang="en-US" sz="2400"/>
                        <a:t>attribute to</a:t>
                      </a:r>
                    </a:p>
                  </a:txBody>
                  <a:tcPr anchor="ctr"/>
                </a:tc>
                <a:extLst>
                  <a:ext uri="{0D108BD9-81ED-4DB2-BD59-A6C34878D82A}">
                    <a16:rowId xmlns:a16="http://schemas.microsoft.com/office/drawing/2014/main" val="2941145009"/>
                  </a:ext>
                </a:extLst>
              </a:tr>
            </a:tbl>
          </a:graphicData>
        </a:graphic>
      </p:graphicFrame>
    </p:spTree>
    <p:extLst>
      <p:ext uri="{BB962C8B-B14F-4D97-AF65-F5344CB8AC3E}">
        <p14:creationId xmlns:p14="http://schemas.microsoft.com/office/powerpoint/2010/main" val="375127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BB9E4E-5340-82C8-DE7A-43B5577088D9}"/>
              </a:ext>
            </a:extLst>
          </p:cNvPr>
          <p:cNvSpPr txBox="1"/>
          <p:nvPr/>
        </p:nvSpPr>
        <p:spPr>
          <a:xfrm>
            <a:off x="870539" y="2782669"/>
            <a:ext cx="10366745" cy="3046988"/>
          </a:xfrm>
          <a:prstGeom prst="rect">
            <a:avLst/>
          </a:prstGeom>
          <a:noFill/>
        </p:spPr>
        <p:txBody>
          <a:bodyPr wrap="square">
            <a:spAutoFit/>
          </a:bodyPr>
          <a:lstStyle/>
          <a:p>
            <a:r>
              <a:rPr lang="en-US" sz="4800"/>
              <a:t>7) Using the 1994 NHIS data, cost of lost productivity __________________ obesity was $3.9 billion and reflected 39.2 million days of lost work.</a:t>
            </a:r>
          </a:p>
        </p:txBody>
      </p:sp>
      <p:graphicFrame>
        <p:nvGraphicFramePr>
          <p:cNvPr id="5" name="Table 2">
            <a:extLst>
              <a:ext uri="{FF2B5EF4-FFF2-40B4-BE49-F238E27FC236}">
                <a16:creationId xmlns:a16="http://schemas.microsoft.com/office/drawing/2014/main" id="{395B48BF-0200-3214-E862-BCCC356C84EF}"/>
              </a:ext>
            </a:extLst>
          </p:cNvPr>
          <p:cNvGraphicFramePr>
            <a:graphicFrameLocks noGrp="1"/>
          </p:cNvGraphicFramePr>
          <p:nvPr/>
        </p:nvGraphicFramePr>
        <p:xfrm>
          <a:off x="1785753" y="924473"/>
          <a:ext cx="8620494" cy="1371600"/>
        </p:xfrm>
        <a:graphic>
          <a:graphicData uri="http://schemas.openxmlformats.org/drawingml/2006/table">
            <a:tbl>
              <a:tblPr bandRow="1">
                <a:tableStyleId>{5C22544A-7EE6-4342-B048-85BDC9FD1C3A}</a:tableStyleId>
              </a:tblPr>
              <a:tblGrid>
                <a:gridCol w="2873498">
                  <a:extLst>
                    <a:ext uri="{9D8B030D-6E8A-4147-A177-3AD203B41FA5}">
                      <a16:colId xmlns:a16="http://schemas.microsoft.com/office/drawing/2014/main" val="3313493319"/>
                    </a:ext>
                  </a:extLst>
                </a:gridCol>
                <a:gridCol w="2873498">
                  <a:extLst>
                    <a:ext uri="{9D8B030D-6E8A-4147-A177-3AD203B41FA5}">
                      <a16:colId xmlns:a16="http://schemas.microsoft.com/office/drawing/2014/main" val="2228454461"/>
                    </a:ext>
                  </a:extLst>
                </a:gridCol>
                <a:gridCol w="2873498">
                  <a:extLst>
                    <a:ext uri="{9D8B030D-6E8A-4147-A177-3AD203B41FA5}">
                      <a16:colId xmlns:a16="http://schemas.microsoft.com/office/drawing/2014/main" val="1787833649"/>
                    </a:ext>
                  </a:extLst>
                </a:gridCol>
              </a:tblGrid>
              <a:tr h="373699">
                <a:tc>
                  <a:txBody>
                    <a:bodyPr/>
                    <a:lstStyle/>
                    <a:p>
                      <a:pPr algn="ctr"/>
                      <a:r>
                        <a:rPr lang="en-US" sz="2400" strike="sngStrike"/>
                        <a:t>identify</a:t>
                      </a:r>
                    </a:p>
                  </a:txBody>
                  <a:tcPr anchor="ctr"/>
                </a:tc>
                <a:tc>
                  <a:txBody>
                    <a:bodyPr/>
                    <a:lstStyle/>
                    <a:p>
                      <a:pPr algn="ctr"/>
                      <a:r>
                        <a:rPr lang="en-US" sz="2400" strike="sngStrike"/>
                        <a:t>assert</a:t>
                      </a:r>
                    </a:p>
                  </a:txBody>
                  <a:tcPr anchor="ctr"/>
                </a:tc>
                <a:tc>
                  <a:txBody>
                    <a:bodyPr/>
                    <a:lstStyle/>
                    <a:p>
                      <a:pPr algn="ctr"/>
                      <a:r>
                        <a:rPr lang="en-US" sz="2400" strike="sngStrike"/>
                        <a:t>recruit</a:t>
                      </a:r>
                    </a:p>
                  </a:txBody>
                  <a:tcPr anchor="ctr"/>
                </a:tc>
                <a:extLst>
                  <a:ext uri="{0D108BD9-81ED-4DB2-BD59-A6C34878D82A}">
                    <a16:rowId xmlns:a16="http://schemas.microsoft.com/office/drawing/2014/main" val="271435195"/>
                  </a:ext>
                </a:extLst>
              </a:tr>
              <a:tr h="373699">
                <a:tc>
                  <a:txBody>
                    <a:bodyPr/>
                    <a:lstStyle/>
                    <a:p>
                      <a:pPr algn="ctr"/>
                      <a:r>
                        <a:rPr lang="en-US" sz="2400" strike="sngStrike"/>
                        <a:t>arguably</a:t>
                      </a:r>
                    </a:p>
                  </a:txBody>
                  <a:tcPr anchor="ctr"/>
                </a:tc>
                <a:tc>
                  <a:txBody>
                    <a:bodyPr/>
                    <a:lstStyle/>
                    <a:p>
                      <a:pPr algn="ctr"/>
                      <a:r>
                        <a:rPr lang="en-US" sz="2400" strike="sngStrike"/>
                        <a:t>conceive</a:t>
                      </a:r>
                    </a:p>
                  </a:txBody>
                  <a:tcPr anchor="ctr"/>
                </a:tc>
                <a:tc>
                  <a:txBody>
                    <a:bodyPr/>
                    <a:lstStyle/>
                    <a:p>
                      <a:pPr algn="ctr"/>
                      <a:r>
                        <a:rPr lang="en-US" sz="2400" strike="noStrike"/>
                        <a:t>address</a:t>
                      </a:r>
                    </a:p>
                  </a:txBody>
                  <a:tcPr anchor="ctr"/>
                </a:tc>
                <a:extLst>
                  <a:ext uri="{0D108BD9-81ED-4DB2-BD59-A6C34878D82A}">
                    <a16:rowId xmlns:a16="http://schemas.microsoft.com/office/drawing/2014/main" val="2966045195"/>
                  </a:ext>
                </a:extLst>
              </a:tr>
              <a:tr h="373699">
                <a:tc>
                  <a:txBody>
                    <a:bodyPr/>
                    <a:lstStyle/>
                    <a:p>
                      <a:pPr algn="ctr"/>
                      <a:r>
                        <a:rPr lang="en-US" sz="2400" strike="sngStrike"/>
                        <a:t>in the light of</a:t>
                      </a:r>
                    </a:p>
                  </a:txBody>
                  <a:tcPr anchor="ctr"/>
                </a:tc>
                <a:tc>
                  <a:txBody>
                    <a:bodyPr/>
                    <a:lstStyle/>
                    <a:p>
                      <a:pPr algn="ctr"/>
                      <a:r>
                        <a:rPr lang="en-US" sz="2400"/>
                        <a:t>consistent with</a:t>
                      </a:r>
                    </a:p>
                  </a:txBody>
                  <a:tcPr anchor="ctr"/>
                </a:tc>
                <a:tc>
                  <a:txBody>
                    <a:bodyPr/>
                    <a:lstStyle/>
                    <a:p>
                      <a:pPr algn="ctr"/>
                      <a:r>
                        <a:rPr lang="en-US" sz="2400"/>
                        <a:t>attribute to</a:t>
                      </a:r>
                    </a:p>
                  </a:txBody>
                  <a:tcPr anchor="ctr"/>
                </a:tc>
                <a:extLst>
                  <a:ext uri="{0D108BD9-81ED-4DB2-BD59-A6C34878D82A}">
                    <a16:rowId xmlns:a16="http://schemas.microsoft.com/office/drawing/2014/main" val="2941145009"/>
                  </a:ext>
                </a:extLst>
              </a:tr>
            </a:tbl>
          </a:graphicData>
        </a:graphic>
      </p:graphicFrame>
    </p:spTree>
    <p:extLst>
      <p:ext uri="{BB962C8B-B14F-4D97-AF65-F5344CB8AC3E}">
        <p14:creationId xmlns:p14="http://schemas.microsoft.com/office/powerpoint/2010/main" val="314485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23CDD-5F86-9C14-8E10-B8DADA2671DD}"/>
              </a:ext>
            </a:extLst>
          </p:cNvPr>
          <p:cNvSpPr txBox="1"/>
          <p:nvPr/>
        </p:nvSpPr>
        <p:spPr>
          <a:xfrm>
            <a:off x="890477" y="3105834"/>
            <a:ext cx="10466424" cy="2308324"/>
          </a:xfrm>
          <a:prstGeom prst="rect">
            <a:avLst/>
          </a:prstGeom>
          <a:noFill/>
        </p:spPr>
        <p:txBody>
          <a:bodyPr wrap="square">
            <a:spAutoFit/>
          </a:bodyPr>
          <a:lstStyle/>
          <a:p>
            <a:r>
              <a:rPr lang="en-US" sz="4800"/>
              <a:t>8) It was found that few managers exhibited behaviour _________________ what is described in the literature.</a:t>
            </a:r>
          </a:p>
        </p:txBody>
      </p:sp>
      <p:graphicFrame>
        <p:nvGraphicFramePr>
          <p:cNvPr id="5" name="Table 2">
            <a:extLst>
              <a:ext uri="{FF2B5EF4-FFF2-40B4-BE49-F238E27FC236}">
                <a16:creationId xmlns:a16="http://schemas.microsoft.com/office/drawing/2014/main" id="{451E0EAC-4964-4B4F-E308-19D732A91046}"/>
              </a:ext>
            </a:extLst>
          </p:cNvPr>
          <p:cNvGraphicFramePr>
            <a:graphicFrameLocks noGrp="1"/>
          </p:cNvGraphicFramePr>
          <p:nvPr/>
        </p:nvGraphicFramePr>
        <p:xfrm>
          <a:off x="1785753" y="1064024"/>
          <a:ext cx="8620494" cy="1371600"/>
        </p:xfrm>
        <a:graphic>
          <a:graphicData uri="http://schemas.openxmlformats.org/drawingml/2006/table">
            <a:tbl>
              <a:tblPr bandRow="1">
                <a:tableStyleId>{5C22544A-7EE6-4342-B048-85BDC9FD1C3A}</a:tableStyleId>
              </a:tblPr>
              <a:tblGrid>
                <a:gridCol w="2873498">
                  <a:extLst>
                    <a:ext uri="{9D8B030D-6E8A-4147-A177-3AD203B41FA5}">
                      <a16:colId xmlns:a16="http://schemas.microsoft.com/office/drawing/2014/main" val="3313493319"/>
                    </a:ext>
                  </a:extLst>
                </a:gridCol>
                <a:gridCol w="2873498">
                  <a:extLst>
                    <a:ext uri="{9D8B030D-6E8A-4147-A177-3AD203B41FA5}">
                      <a16:colId xmlns:a16="http://schemas.microsoft.com/office/drawing/2014/main" val="2228454461"/>
                    </a:ext>
                  </a:extLst>
                </a:gridCol>
                <a:gridCol w="2873498">
                  <a:extLst>
                    <a:ext uri="{9D8B030D-6E8A-4147-A177-3AD203B41FA5}">
                      <a16:colId xmlns:a16="http://schemas.microsoft.com/office/drawing/2014/main" val="1787833649"/>
                    </a:ext>
                  </a:extLst>
                </a:gridCol>
              </a:tblGrid>
              <a:tr h="373699">
                <a:tc>
                  <a:txBody>
                    <a:bodyPr/>
                    <a:lstStyle/>
                    <a:p>
                      <a:pPr algn="ctr"/>
                      <a:r>
                        <a:rPr lang="en-US" sz="2400" strike="sngStrike"/>
                        <a:t>identify</a:t>
                      </a:r>
                    </a:p>
                  </a:txBody>
                  <a:tcPr anchor="ctr"/>
                </a:tc>
                <a:tc>
                  <a:txBody>
                    <a:bodyPr/>
                    <a:lstStyle/>
                    <a:p>
                      <a:pPr algn="ctr"/>
                      <a:r>
                        <a:rPr lang="en-US" sz="2400" strike="sngStrike"/>
                        <a:t>assert</a:t>
                      </a:r>
                    </a:p>
                  </a:txBody>
                  <a:tcPr anchor="ctr"/>
                </a:tc>
                <a:tc>
                  <a:txBody>
                    <a:bodyPr/>
                    <a:lstStyle/>
                    <a:p>
                      <a:pPr algn="ctr"/>
                      <a:r>
                        <a:rPr lang="en-US" sz="2400" strike="sngStrike"/>
                        <a:t>recruit</a:t>
                      </a:r>
                    </a:p>
                  </a:txBody>
                  <a:tcPr anchor="ctr"/>
                </a:tc>
                <a:extLst>
                  <a:ext uri="{0D108BD9-81ED-4DB2-BD59-A6C34878D82A}">
                    <a16:rowId xmlns:a16="http://schemas.microsoft.com/office/drawing/2014/main" val="271435195"/>
                  </a:ext>
                </a:extLst>
              </a:tr>
              <a:tr h="373699">
                <a:tc>
                  <a:txBody>
                    <a:bodyPr/>
                    <a:lstStyle/>
                    <a:p>
                      <a:pPr algn="ctr"/>
                      <a:r>
                        <a:rPr lang="en-US" sz="2400" strike="sngStrike"/>
                        <a:t>arguably</a:t>
                      </a:r>
                    </a:p>
                  </a:txBody>
                  <a:tcPr anchor="ctr"/>
                </a:tc>
                <a:tc>
                  <a:txBody>
                    <a:bodyPr/>
                    <a:lstStyle/>
                    <a:p>
                      <a:pPr algn="ctr"/>
                      <a:r>
                        <a:rPr lang="en-US" sz="2400" strike="sngStrike"/>
                        <a:t>conceive</a:t>
                      </a:r>
                    </a:p>
                  </a:txBody>
                  <a:tcPr anchor="ctr"/>
                </a:tc>
                <a:tc>
                  <a:txBody>
                    <a:bodyPr/>
                    <a:lstStyle/>
                    <a:p>
                      <a:pPr algn="ctr"/>
                      <a:r>
                        <a:rPr lang="en-US" sz="2400" strike="noStrike"/>
                        <a:t>address</a:t>
                      </a:r>
                    </a:p>
                  </a:txBody>
                  <a:tcPr anchor="ctr"/>
                </a:tc>
                <a:extLst>
                  <a:ext uri="{0D108BD9-81ED-4DB2-BD59-A6C34878D82A}">
                    <a16:rowId xmlns:a16="http://schemas.microsoft.com/office/drawing/2014/main" val="2966045195"/>
                  </a:ext>
                </a:extLst>
              </a:tr>
              <a:tr h="373699">
                <a:tc>
                  <a:txBody>
                    <a:bodyPr/>
                    <a:lstStyle/>
                    <a:p>
                      <a:pPr algn="ctr"/>
                      <a:r>
                        <a:rPr lang="en-US" sz="2400" u="none" strike="sngStrike"/>
                        <a:t>in the light of</a:t>
                      </a:r>
                    </a:p>
                  </a:txBody>
                  <a:tcPr anchor="ctr"/>
                </a:tc>
                <a:tc>
                  <a:txBody>
                    <a:bodyPr/>
                    <a:lstStyle/>
                    <a:p>
                      <a:pPr algn="ctr"/>
                      <a:r>
                        <a:rPr lang="en-US" sz="2400" strike="noStrike"/>
                        <a:t>consistent with</a:t>
                      </a:r>
                    </a:p>
                  </a:txBody>
                  <a:tcPr anchor="ctr"/>
                </a:tc>
                <a:tc>
                  <a:txBody>
                    <a:bodyPr/>
                    <a:lstStyle/>
                    <a:p>
                      <a:pPr algn="ctr"/>
                      <a:r>
                        <a:rPr lang="en-US" sz="2400" strike="sngStrike"/>
                        <a:t>attribute to</a:t>
                      </a:r>
                    </a:p>
                  </a:txBody>
                  <a:tcPr anchor="ctr"/>
                </a:tc>
                <a:extLst>
                  <a:ext uri="{0D108BD9-81ED-4DB2-BD59-A6C34878D82A}">
                    <a16:rowId xmlns:a16="http://schemas.microsoft.com/office/drawing/2014/main" val="2941145009"/>
                  </a:ext>
                </a:extLst>
              </a:tr>
            </a:tbl>
          </a:graphicData>
        </a:graphic>
      </p:graphicFrame>
    </p:spTree>
    <p:extLst>
      <p:ext uri="{BB962C8B-B14F-4D97-AF65-F5344CB8AC3E}">
        <p14:creationId xmlns:p14="http://schemas.microsoft.com/office/powerpoint/2010/main" val="1639120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C46D2B-92A5-DCFE-1D6C-6DD8D563B715}"/>
              </a:ext>
            </a:extLst>
          </p:cNvPr>
          <p:cNvSpPr txBox="1"/>
          <p:nvPr/>
        </p:nvSpPr>
        <p:spPr>
          <a:xfrm>
            <a:off x="929240" y="2519991"/>
            <a:ext cx="10333517" cy="3046988"/>
          </a:xfrm>
          <a:prstGeom prst="rect">
            <a:avLst/>
          </a:prstGeom>
          <a:noFill/>
        </p:spPr>
        <p:txBody>
          <a:bodyPr wrap="square">
            <a:spAutoFit/>
          </a:bodyPr>
          <a:lstStyle/>
          <a:p>
            <a:r>
              <a:rPr lang="en-US" sz="4800"/>
              <a:t>9) The book covers well the range of issues which must be ________________ by those wanting to conduct research using the in-depth interviewing method.</a:t>
            </a:r>
          </a:p>
        </p:txBody>
      </p:sp>
      <p:graphicFrame>
        <p:nvGraphicFramePr>
          <p:cNvPr id="5" name="Table 2">
            <a:extLst>
              <a:ext uri="{FF2B5EF4-FFF2-40B4-BE49-F238E27FC236}">
                <a16:creationId xmlns:a16="http://schemas.microsoft.com/office/drawing/2014/main" id="{8C7CD3C2-0613-9763-93BA-111C0A027967}"/>
              </a:ext>
            </a:extLst>
          </p:cNvPr>
          <p:cNvGraphicFramePr>
            <a:graphicFrameLocks noGrp="1"/>
          </p:cNvGraphicFramePr>
          <p:nvPr/>
        </p:nvGraphicFramePr>
        <p:xfrm>
          <a:off x="1785752" y="991980"/>
          <a:ext cx="8620494" cy="1371600"/>
        </p:xfrm>
        <a:graphic>
          <a:graphicData uri="http://schemas.openxmlformats.org/drawingml/2006/table">
            <a:tbl>
              <a:tblPr bandRow="1">
                <a:tableStyleId>{5C22544A-7EE6-4342-B048-85BDC9FD1C3A}</a:tableStyleId>
              </a:tblPr>
              <a:tblGrid>
                <a:gridCol w="2873498">
                  <a:extLst>
                    <a:ext uri="{9D8B030D-6E8A-4147-A177-3AD203B41FA5}">
                      <a16:colId xmlns:a16="http://schemas.microsoft.com/office/drawing/2014/main" val="3313493319"/>
                    </a:ext>
                  </a:extLst>
                </a:gridCol>
                <a:gridCol w="2873498">
                  <a:extLst>
                    <a:ext uri="{9D8B030D-6E8A-4147-A177-3AD203B41FA5}">
                      <a16:colId xmlns:a16="http://schemas.microsoft.com/office/drawing/2014/main" val="2228454461"/>
                    </a:ext>
                  </a:extLst>
                </a:gridCol>
                <a:gridCol w="2873498">
                  <a:extLst>
                    <a:ext uri="{9D8B030D-6E8A-4147-A177-3AD203B41FA5}">
                      <a16:colId xmlns:a16="http://schemas.microsoft.com/office/drawing/2014/main" val="1787833649"/>
                    </a:ext>
                  </a:extLst>
                </a:gridCol>
              </a:tblGrid>
              <a:tr h="373699">
                <a:tc>
                  <a:txBody>
                    <a:bodyPr/>
                    <a:lstStyle/>
                    <a:p>
                      <a:pPr algn="ctr"/>
                      <a:r>
                        <a:rPr lang="en-US" sz="2400" strike="sngStrike"/>
                        <a:t>identify</a:t>
                      </a:r>
                    </a:p>
                  </a:txBody>
                  <a:tcPr anchor="ctr"/>
                </a:tc>
                <a:tc>
                  <a:txBody>
                    <a:bodyPr/>
                    <a:lstStyle/>
                    <a:p>
                      <a:pPr algn="ctr"/>
                      <a:r>
                        <a:rPr lang="en-US" sz="2400" strike="sngStrike"/>
                        <a:t>assert</a:t>
                      </a:r>
                    </a:p>
                  </a:txBody>
                  <a:tcPr anchor="ctr"/>
                </a:tc>
                <a:tc>
                  <a:txBody>
                    <a:bodyPr/>
                    <a:lstStyle/>
                    <a:p>
                      <a:pPr algn="ctr"/>
                      <a:r>
                        <a:rPr lang="en-US" sz="2400" u="none" strike="sngStrike"/>
                        <a:t>recruit</a:t>
                      </a:r>
                    </a:p>
                  </a:txBody>
                  <a:tcPr anchor="ctr"/>
                </a:tc>
                <a:extLst>
                  <a:ext uri="{0D108BD9-81ED-4DB2-BD59-A6C34878D82A}">
                    <a16:rowId xmlns:a16="http://schemas.microsoft.com/office/drawing/2014/main" val="271435195"/>
                  </a:ext>
                </a:extLst>
              </a:tr>
              <a:tr h="373699">
                <a:tc>
                  <a:txBody>
                    <a:bodyPr/>
                    <a:lstStyle/>
                    <a:p>
                      <a:pPr algn="ctr"/>
                      <a:r>
                        <a:rPr lang="en-US" sz="2400" strike="sngStrike"/>
                        <a:t>arguably</a:t>
                      </a:r>
                    </a:p>
                  </a:txBody>
                  <a:tcPr anchor="ctr"/>
                </a:tc>
                <a:tc>
                  <a:txBody>
                    <a:bodyPr/>
                    <a:lstStyle/>
                    <a:p>
                      <a:pPr algn="ctr"/>
                      <a:r>
                        <a:rPr lang="en-US" sz="2400" strike="sngStrike"/>
                        <a:t>conceive</a:t>
                      </a:r>
                    </a:p>
                  </a:txBody>
                  <a:tcPr anchor="ctr"/>
                </a:tc>
                <a:tc>
                  <a:txBody>
                    <a:bodyPr/>
                    <a:lstStyle/>
                    <a:p>
                      <a:pPr algn="ctr"/>
                      <a:r>
                        <a:rPr lang="en-US" sz="2400"/>
                        <a:t>address</a:t>
                      </a:r>
                    </a:p>
                  </a:txBody>
                  <a:tcPr anchor="ctr"/>
                </a:tc>
                <a:extLst>
                  <a:ext uri="{0D108BD9-81ED-4DB2-BD59-A6C34878D82A}">
                    <a16:rowId xmlns:a16="http://schemas.microsoft.com/office/drawing/2014/main" val="2966045195"/>
                  </a:ext>
                </a:extLst>
              </a:tr>
              <a:tr h="373699">
                <a:tc>
                  <a:txBody>
                    <a:bodyPr/>
                    <a:lstStyle/>
                    <a:p>
                      <a:pPr algn="ctr"/>
                      <a:r>
                        <a:rPr lang="en-US" sz="2400" strike="sngStrike"/>
                        <a:t>in the light of</a:t>
                      </a:r>
                    </a:p>
                  </a:txBody>
                  <a:tcPr anchor="ctr"/>
                </a:tc>
                <a:tc>
                  <a:txBody>
                    <a:bodyPr/>
                    <a:lstStyle/>
                    <a:p>
                      <a:pPr algn="ctr"/>
                      <a:r>
                        <a:rPr lang="en-US" sz="2400" strike="sngStrike"/>
                        <a:t>consistent with</a:t>
                      </a:r>
                    </a:p>
                  </a:txBody>
                  <a:tcPr anchor="ctr"/>
                </a:tc>
                <a:tc>
                  <a:txBody>
                    <a:bodyPr/>
                    <a:lstStyle/>
                    <a:p>
                      <a:pPr algn="ctr"/>
                      <a:r>
                        <a:rPr lang="en-US" sz="2400" strike="sngStrike"/>
                        <a:t>attribute to</a:t>
                      </a:r>
                    </a:p>
                  </a:txBody>
                  <a:tcPr anchor="ctr"/>
                </a:tc>
                <a:extLst>
                  <a:ext uri="{0D108BD9-81ED-4DB2-BD59-A6C34878D82A}">
                    <a16:rowId xmlns:a16="http://schemas.microsoft.com/office/drawing/2014/main" val="2941145009"/>
                  </a:ext>
                </a:extLst>
              </a:tr>
            </a:tbl>
          </a:graphicData>
        </a:graphic>
      </p:graphicFrame>
    </p:spTree>
    <p:extLst>
      <p:ext uri="{BB962C8B-B14F-4D97-AF65-F5344CB8AC3E}">
        <p14:creationId xmlns:p14="http://schemas.microsoft.com/office/powerpoint/2010/main" val="1465210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8DF6C-2F78-66FE-E4A3-D94F79C27B53}"/>
              </a:ext>
            </a:extLst>
          </p:cNvPr>
          <p:cNvSpPr>
            <a:spLocks noGrp="1"/>
          </p:cNvSpPr>
          <p:nvPr>
            <p:ph type="title"/>
          </p:nvPr>
        </p:nvSpPr>
        <p:spPr/>
        <p:txBody>
          <a:bodyPr/>
          <a:lstStyle/>
          <a:p>
            <a:r>
              <a:rPr lang="en-US"/>
              <a:t>Continuing the First Reading</a:t>
            </a:r>
          </a:p>
        </p:txBody>
      </p:sp>
      <p:sp>
        <p:nvSpPr>
          <p:cNvPr id="3" name="Text Placeholder 2">
            <a:extLst>
              <a:ext uri="{FF2B5EF4-FFF2-40B4-BE49-F238E27FC236}">
                <a16:creationId xmlns:a16="http://schemas.microsoft.com/office/drawing/2014/main" id="{2C990A1F-1BAA-BC41-19EB-8C2799FB01E5}"/>
              </a:ext>
            </a:extLst>
          </p:cNvPr>
          <p:cNvSpPr>
            <a:spLocks noGrp="1"/>
          </p:cNvSpPr>
          <p:nvPr>
            <p:ph type="body" idx="1"/>
          </p:nvPr>
        </p:nvSpPr>
        <p:spPr>
          <a:xfrm>
            <a:off x="2015067" y="3846051"/>
            <a:ext cx="8158690" cy="1463583"/>
          </a:xfrm>
        </p:spPr>
        <p:txBody>
          <a:bodyPr>
            <a:normAutofit lnSpcReduction="10000"/>
          </a:bodyPr>
          <a:lstStyle/>
          <a:p>
            <a:r>
              <a:rPr lang="en-US"/>
              <a:t>Analysis &amp; Discussion – Page 10</a:t>
            </a:r>
          </a:p>
          <a:p>
            <a:endParaRPr lang="en-US"/>
          </a:p>
          <a:p>
            <a:r>
              <a:rPr lang="en-US"/>
              <a:t>Note: No dedicated results section</a:t>
            </a:r>
          </a:p>
        </p:txBody>
      </p:sp>
    </p:spTree>
    <p:extLst>
      <p:ext uri="{BB962C8B-B14F-4D97-AF65-F5344CB8AC3E}">
        <p14:creationId xmlns:p14="http://schemas.microsoft.com/office/powerpoint/2010/main" val="649236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117549-FC7A-1206-AA47-1011018D1456}"/>
              </a:ext>
            </a:extLst>
          </p:cNvPr>
          <p:cNvSpPr txBox="1"/>
          <p:nvPr/>
        </p:nvSpPr>
        <p:spPr>
          <a:xfrm>
            <a:off x="752032" y="562773"/>
            <a:ext cx="10711196" cy="5755422"/>
          </a:xfrm>
          <a:prstGeom prst="rect">
            <a:avLst/>
          </a:prstGeom>
          <a:noFill/>
        </p:spPr>
        <p:txBody>
          <a:bodyPr wrap="square">
            <a:spAutoFit/>
          </a:bodyPr>
          <a:lstStyle/>
          <a:p>
            <a:r>
              <a:rPr lang="en-US" sz="2800" b="1" u="sng" dirty="0"/>
              <a:t>Confusion</a:t>
            </a:r>
          </a:p>
          <a:p>
            <a:r>
              <a:rPr lang="en-US" sz="2800" dirty="0"/>
              <a:t>There is evidence that, except for the verbatim copying of text, many participants were confused as to what </a:t>
            </a:r>
            <a:r>
              <a:rPr lang="en-US" sz="2800" dirty="0" err="1"/>
              <a:t>behaviour</a:t>
            </a:r>
            <a:r>
              <a:rPr lang="en-US" sz="2800" dirty="0"/>
              <a:t> constitutes plagiarism. This theme suggests that participants acknowledged an existence of a concrete and agreed upon definition of plagiarism somewhere ‘out there’, and were able to express some understanding of the more obvious instances of plagiarism. This is evidenced in the following discussion among two students:</a:t>
            </a:r>
          </a:p>
          <a:p>
            <a:pPr lvl="1"/>
            <a:r>
              <a:rPr lang="en-US" sz="2400" dirty="0"/>
              <a:t>P3:  		Simply, taking the words...like for example in an essay format, taking word for word out of paragraphs things that have been published, and not referencing it, and saying 	it’s your own. Not referencing something basically, and just putting it in an essay.</a:t>
            </a:r>
          </a:p>
          <a:p>
            <a:pPr lvl="1"/>
            <a:r>
              <a:rPr lang="en-US" sz="2400" dirty="0"/>
              <a:t>P5: 		Passing off somebody else’s work as your own</a:t>
            </a:r>
          </a:p>
          <a:p>
            <a:pPr lvl="1"/>
            <a:r>
              <a:rPr lang="en-US" sz="2400" dirty="0"/>
              <a:t>P3: 		Exactly, that’s it. (Group 4, 98-105)</a:t>
            </a:r>
          </a:p>
        </p:txBody>
      </p:sp>
      <p:sp>
        <p:nvSpPr>
          <p:cNvPr id="2" name="Rectangle: Rounded Corners 1">
            <a:extLst>
              <a:ext uri="{FF2B5EF4-FFF2-40B4-BE49-F238E27FC236}">
                <a16:creationId xmlns:a16="http://schemas.microsoft.com/office/drawing/2014/main" id="{2F2E70C9-BB90-7149-EEAF-418484358A72}"/>
              </a:ext>
            </a:extLst>
          </p:cNvPr>
          <p:cNvSpPr/>
          <p:nvPr/>
        </p:nvSpPr>
        <p:spPr>
          <a:xfrm>
            <a:off x="9766447" y="6014041"/>
            <a:ext cx="2425553" cy="843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Pages 10/11</a:t>
            </a:r>
          </a:p>
        </p:txBody>
      </p:sp>
    </p:spTree>
    <p:extLst>
      <p:ext uri="{BB962C8B-B14F-4D97-AF65-F5344CB8AC3E}">
        <p14:creationId xmlns:p14="http://schemas.microsoft.com/office/powerpoint/2010/main" val="411419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8A09FF-3AA1-4931-645E-167AA123D0BF}"/>
              </a:ext>
            </a:extLst>
          </p:cNvPr>
          <p:cNvSpPr txBox="1"/>
          <p:nvPr/>
        </p:nvSpPr>
        <p:spPr>
          <a:xfrm>
            <a:off x="956930" y="735223"/>
            <a:ext cx="10147448" cy="5509200"/>
          </a:xfrm>
          <a:prstGeom prst="rect">
            <a:avLst/>
          </a:prstGeom>
          <a:noFill/>
        </p:spPr>
        <p:txBody>
          <a:bodyPr wrap="square">
            <a:spAutoFit/>
          </a:bodyPr>
          <a:lstStyle/>
          <a:p>
            <a:r>
              <a:rPr lang="en-US" sz="3200"/>
              <a:t>Within this theme it was evident that participants were unclear on the university policy on academic misconduct. Examining the current practice at the university, students report being provided with online links to the academic misconduct policy, via an electronic message sent to every student at the commencement of each semester. However, since a formal induction or transition into the scholarship of academic writing is not available to students, the onus is on the student to search for relevant information pertaining to plagiarism, or each academic to ensure that students understand academic integrity.</a:t>
            </a:r>
          </a:p>
        </p:txBody>
      </p:sp>
      <p:sp>
        <p:nvSpPr>
          <p:cNvPr id="2" name="Rectangle: Rounded Corners 1">
            <a:extLst>
              <a:ext uri="{FF2B5EF4-FFF2-40B4-BE49-F238E27FC236}">
                <a16:creationId xmlns:a16="http://schemas.microsoft.com/office/drawing/2014/main" id="{AB317000-6B4D-2730-2AFE-373052F87E79}"/>
              </a:ext>
            </a:extLst>
          </p:cNvPr>
          <p:cNvSpPr/>
          <p:nvPr/>
        </p:nvSpPr>
        <p:spPr>
          <a:xfrm>
            <a:off x="9766447" y="6014041"/>
            <a:ext cx="2425553" cy="843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 13</a:t>
            </a:r>
          </a:p>
        </p:txBody>
      </p:sp>
    </p:spTree>
    <p:extLst>
      <p:ext uri="{BB962C8B-B14F-4D97-AF65-F5344CB8AC3E}">
        <p14:creationId xmlns:p14="http://schemas.microsoft.com/office/powerpoint/2010/main" val="1059912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EDBB-AC75-67B0-E7B4-54117BDAD9BA}"/>
              </a:ext>
            </a:extLst>
          </p:cNvPr>
          <p:cNvSpPr>
            <a:spLocks noGrp="1"/>
          </p:cNvSpPr>
          <p:nvPr>
            <p:ph type="title"/>
          </p:nvPr>
        </p:nvSpPr>
        <p:spPr/>
        <p:txBody>
          <a:bodyPr/>
          <a:lstStyle/>
          <a:p>
            <a:r>
              <a:rPr lang="en-US"/>
              <a:t>Question</a:t>
            </a:r>
          </a:p>
        </p:txBody>
      </p:sp>
      <p:sp>
        <p:nvSpPr>
          <p:cNvPr id="3" name="Content Placeholder 2">
            <a:extLst>
              <a:ext uri="{FF2B5EF4-FFF2-40B4-BE49-F238E27FC236}">
                <a16:creationId xmlns:a16="http://schemas.microsoft.com/office/drawing/2014/main" id="{F3657A1B-51A9-4743-A366-8DEBA1ABF223}"/>
              </a:ext>
            </a:extLst>
          </p:cNvPr>
          <p:cNvSpPr>
            <a:spLocks noGrp="1"/>
          </p:cNvSpPr>
          <p:nvPr>
            <p:ph idx="1"/>
          </p:nvPr>
        </p:nvSpPr>
        <p:spPr/>
        <p:txBody>
          <a:bodyPr anchor="ctr">
            <a:normAutofit/>
          </a:bodyPr>
          <a:lstStyle/>
          <a:p>
            <a:r>
              <a:rPr lang="en-US" sz="3200"/>
              <a:t>How do the authors incorporate their qualitative data?</a:t>
            </a:r>
          </a:p>
        </p:txBody>
      </p:sp>
    </p:spTree>
    <p:extLst>
      <p:ext uri="{BB962C8B-B14F-4D97-AF65-F5344CB8AC3E}">
        <p14:creationId xmlns:p14="http://schemas.microsoft.com/office/powerpoint/2010/main" val="1464281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AB6-32E1-FBBC-07C9-E0B3142CFD09}"/>
              </a:ext>
            </a:extLst>
          </p:cNvPr>
          <p:cNvSpPr>
            <a:spLocks noGrp="1"/>
          </p:cNvSpPr>
          <p:nvPr>
            <p:ph type="title"/>
          </p:nvPr>
        </p:nvSpPr>
        <p:spPr/>
        <p:txBody>
          <a:bodyPr/>
          <a:lstStyle/>
          <a:p>
            <a:r>
              <a:rPr lang="en-US"/>
              <a:t>Warm-Up Quiz</a:t>
            </a:r>
          </a:p>
        </p:txBody>
      </p:sp>
      <p:sp>
        <p:nvSpPr>
          <p:cNvPr id="3" name="Content Placeholder 2">
            <a:extLst>
              <a:ext uri="{FF2B5EF4-FFF2-40B4-BE49-F238E27FC236}">
                <a16:creationId xmlns:a16="http://schemas.microsoft.com/office/drawing/2014/main" id="{4FA81A3C-7A73-1205-E0D0-674F6520F372}"/>
              </a:ext>
            </a:extLst>
          </p:cNvPr>
          <p:cNvSpPr>
            <a:spLocks noGrp="1"/>
          </p:cNvSpPr>
          <p:nvPr>
            <p:ph idx="1"/>
          </p:nvPr>
        </p:nvSpPr>
        <p:spPr>
          <a:xfrm>
            <a:off x="936994" y="2556932"/>
            <a:ext cx="10300291" cy="3318936"/>
          </a:xfrm>
        </p:spPr>
        <p:txBody>
          <a:bodyPr>
            <a:normAutofit fontScale="92500" lnSpcReduction="10000"/>
          </a:bodyPr>
          <a:lstStyle/>
          <a:p>
            <a:r>
              <a:rPr lang="en-US" sz="4000" dirty="0"/>
              <a:t>This quiz will mainly be vocabulary </a:t>
            </a:r>
          </a:p>
          <a:p>
            <a:r>
              <a:rPr lang="en-US" sz="4000" dirty="0"/>
              <a:t>I will post the link in the class </a:t>
            </a:r>
            <a:r>
              <a:rPr lang="en-US" sz="4000" dirty="0" err="1"/>
              <a:t>Wechat</a:t>
            </a:r>
            <a:r>
              <a:rPr lang="en-US" sz="4000" dirty="0"/>
              <a:t> group</a:t>
            </a:r>
          </a:p>
          <a:p>
            <a:r>
              <a:rPr lang="en-US" sz="4000" dirty="0"/>
              <a:t>This will be online and mostly multiple choice, with only some sentences to write</a:t>
            </a:r>
          </a:p>
          <a:p>
            <a:r>
              <a:rPr lang="en-US" sz="4000" dirty="0"/>
              <a:t>You have up to 20 minutes</a:t>
            </a:r>
          </a:p>
        </p:txBody>
      </p:sp>
    </p:spTree>
    <p:extLst>
      <p:ext uri="{BB962C8B-B14F-4D97-AF65-F5344CB8AC3E}">
        <p14:creationId xmlns:p14="http://schemas.microsoft.com/office/powerpoint/2010/main" val="1949216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91C6BD-AB91-0201-BA36-289BDEC670F1}"/>
              </a:ext>
            </a:extLst>
          </p:cNvPr>
          <p:cNvSpPr txBox="1"/>
          <p:nvPr/>
        </p:nvSpPr>
        <p:spPr>
          <a:xfrm>
            <a:off x="784150" y="722986"/>
            <a:ext cx="10851856" cy="5509200"/>
          </a:xfrm>
          <a:prstGeom prst="rect">
            <a:avLst/>
          </a:prstGeom>
          <a:noFill/>
        </p:spPr>
        <p:txBody>
          <a:bodyPr wrap="square">
            <a:spAutoFit/>
          </a:bodyPr>
          <a:lstStyle/>
          <a:p>
            <a:r>
              <a:rPr lang="en-US" sz="3200"/>
              <a:t>The theme of fear represents the anxiety expressed by students regarding the possibility of committing unintentional acts of plagiarism. This fear appears to flow from the discussion threads on confusion. Similar findings in Ashworth, Bannister, and Thorne (1997) and Breen and Maassen (2005) suggest that a combination of university expectations and sanctions, the difficulty in finding clear guidelines on minimising plagiarism, along with the mistaken belief that the most minor errors could result in an allegation of plagiarism increase students’ level of anxiety. Central to the fear is the belief that unintentional plagiarism results in the same consequences as intentional plagiarism</a:t>
            </a:r>
          </a:p>
        </p:txBody>
      </p:sp>
      <p:sp>
        <p:nvSpPr>
          <p:cNvPr id="2" name="Rectangle: Rounded Corners 1">
            <a:extLst>
              <a:ext uri="{FF2B5EF4-FFF2-40B4-BE49-F238E27FC236}">
                <a16:creationId xmlns:a16="http://schemas.microsoft.com/office/drawing/2014/main" id="{A4E461E2-CF5F-32E7-8929-08DBB8C3ECB4}"/>
              </a:ext>
            </a:extLst>
          </p:cNvPr>
          <p:cNvSpPr/>
          <p:nvPr/>
        </p:nvSpPr>
        <p:spPr>
          <a:xfrm>
            <a:off x="9766447" y="6014041"/>
            <a:ext cx="2425553" cy="843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 13</a:t>
            </a:r>
          </a:p>
        </p:txBody>
      </p:sp>
    </p:spTree>
    <p:extLst>
      <p:ext uri="{BB962C8B-B14F-4D97-AF65-F5344CB8AC3E}">
        <p14:creationId xmlns:p14="http://schemas.microsoft.com/office/powerpoint/2010/main" val="371810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47826-F452-252F-36DE-5222236994DA}"/>
              </a:ext>
            </a:extLst>
          </p:cNvPr>
          <p:cNvSpPr>
            <a:spLocks noGrp="1"/>
          </p:cNvSpPr>
          <p:nvPr>
            <p:ph type="title"/>
          </p:nvPr>
        </p:nvSpPr>
        <p:spPr/>
        <p:txBody>
          <a:bodyPr/>
          <a:lstStyle/>
          <a:p>
            <a:r>
              <a:rPr lang="en-US"/>
              <a:t>Question</a:t>
            </a:r>
          </a:p>
        </p:txBody>
      </p:sp>
      <p:sp>
        <p:nvSpPr>
          <p:cNvPr id="3" name="Content Placeholder 2">
            <a:extLst>
              <a:ext uri="{FF2B5EF4-FFF2-40B4-BE49-F238E27FC236}">
                <a16:creationId xmlns:a16="http://schemas.microsoft.com/office/drawing/2014/main" id="{5A481D79-E3A0-6D01-FE21-F8DBDA61DACD}"/>
              </a:ext>
            </a:extLst>
          </p:cNvPr>
          <p:cNvSpPr>
            <a:spLocks noGrp="1"/>
          </p:cNvSpPr>
          <p:nvPr>
            <p:ph idx="1"/>
          </p:nvPr>
        </p:nvSpPr>
        <p:spPr>
          <a:xfrm>
            <a:off x="1295400" y="2556932"/>
            <a:ext cx="9808977" cy="3318936"/>
          </a:xfrm>
        </p:spPr>
        <p:txBody>
          <a:bodyPr>
            <a:normAutofit/>
          </a:bodyPr>
          <a:lstStyle/>
          <a:p>
            <a:r>
              <a:rPr lang="en-US" sz="3600" dirty="0"/>
              <a:t>How are the other cited studies used in combination with the results?</a:t>
            </a:r>
          </a:p>
          <a:p>
            <a:endParaRPr lang="en-US" sz="3600" dirty="0"/>
          </a:p>
          <a:p>
            <a:r>
              <a:rPr lang="en-US" sz="3600" dirty="0"/>
              <a:t>How does this section compare to a regular IMRD structure?</a:t>
            </a:r>
          </a:p>
        </p:txBody>
      </p:sp>
    </p:spTree>
    <p:extLst>
      <p:ext uri="{BB962C8B-B14F-4D97-AF65-F5344CB8AC3E}">
        <p14:creationId xmlns:p14="http://schemas.microsoft.com/office/powerpoint/2010/main" val="4242983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FE6A-76F7-B6C2-029B-34CA68D12028}"/>
              </a:ext>
            </a:extLst>
          </p:cNvPr>
          <p:cNvSpPr>
            <a:spLocks noGrp="1"/>
          </p:cNvSpPr>
          <p:nvPr>
            <p:ph type="title"/>
          </p:nvPr>
        </p:nvSpPr>
        <p:spPr/>
        <p:txBody>
          <a:bodyPr>
            <a:normAutofit/>
          </a:bodyPr>
          <a:lstStyle/>
          <a:p>
            <a:r>
              <a:rPr lang="en-US" sz="6600"/>
              <a:t>Conclusion</a:t>
            </a:r>
          </a:p>
        </p:txBody>
      </p:sp>
      <p:sp>
        <p:nvSpPr>
          <p:cNvPr id="3" name="Text Placeholder 2">
            <a:extLst>
              <a:ext uri="{FF2B5EF4-FFF2-40B4-BE49-F238E27FC236}">
                <a16:creationId xmlns:a16="http://schemas.microsoft.com/office/drawing/2014/main" id="{A1A791B7-F065-6A65-AD5D-93755852C7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8583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CE8D13-565C-34DC-B2B2-396692D4ED74}"/>
              </a:ext>
            </a:extLst>
          </p:cNvPr>
          <p:cNvSpPr txBox="1"/>
          <p:nvPr/>
        </p:nvSpPr>
        <p:spPr>
          <a:xfrm>
            <a:off x="939209" y="927625"/>
            <a:ext cx="10512942" cy="5693866"/>
          </a:xfrm>
          <a:prstGeom prst="rect">
            <a:avLst/>
          </a:prstGeom>
          <a:noFill/>
        </p:spPr>
        <p:txBody>
          <a:bodyPr wrap="square">
            <a:spAutoFit/>
          </a:bodyPr>
          <a:lstStyle/>
          <a:p>
            <a:r>
              <a:rPr lang="en-US" sz="3600" dirty="0"/>
              <a:t>It is evident that the university’s approach towards plagiarism is not effective. Whilst students were able to clearly define cases of plagiarism, where verbatim text was inserted in a student assignment without due acknowledgement, they were unable to discern the more subtle aspects of attribution of ideas and paraphrasing of text. This confusion appeared to increase the fear of inadvertent plagiarism, which arguably appears to be related to the students’ confusion. </a:t>
            </a:r>
          </a:p>
          <a:p>
            <a:endParaRPr lang="en-US" sz="3600" dirty="0"/>
          </a:p>
        </p:txBody>
      </p:sp>
      <p:sp>
        <p:nvSpPr>
          <p:cNvPr id="2" name="Rectangle: Rounded Corners 1">
            <a:extLst>
              <a:ext uri="{FF2B5EF4-FFF2-40B4-BE49-F238E27FC236}">
                <a16:creationId xmlns:a16="http://schemas.microsoft.com/office/drawing/2014/main" id="{7FB762F7-A50C-C507-EE08-17F181298BDF}"/>
              </a:ext>
            </a:extLst>
          </p:cNvPr>
          <p:cNvSpPr/>
          <p:nvPr/>
        </p:nvSpPr>
        <p:spPr>
          <a:xfrm>
            <a:off x="9766447" y="6275933"/>
            <a:ext cx="2425553" cy="582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Pages 20/21</a:t>
            </a:r>
          </a:p>
        </p:txBody>
      </p:sp>
    </p:spTree>
    <p:extLst>
      <p:ext uri="{BB962C8B-B14F-4D97-AF65-F5344CB8AC3E}">
        <p14:creationId xmlns:p14="http://schemas.microsoft.com/office/powerpoint/2010/main" val="2108573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60AD4F-DBB2-4024-2BA7-966E63406B9A}"/>
              </a:ext>
            </a:extLst>
          </p:cNvPr>
          <p:cNvSpPr txBox="1"/>
          <p:nvPr/>
        </p:nvSpPr>
        <p:spPr>
          <a:xfrm>
            <a:off x="750925" y="1166842"/>
            <a:ext cx="10459778" cy="4524315"/>
          </a:xfrm>
          <a:prstGeom prst="rect">
            <a:avLst/>
          </a:prstGeom>
          <a:noFill/>
        </p:spPr>
        <p:txBody>
          <a:bodyPr wrap="square">
            <a:spAutoFit/>
          </a:bodyPr>
          <a:lstStyle/>
          <a:p>
            <a:r>
              <a:rPr lang="en-US" sz="3600" dirty="0"/>
              <a:t>This fear appeared to be augmented by an overestimation of the severity of sanctions, along with the perception that the university treats the act of plagiarism very seriously in contrast to how students perceive plagiarism. The other concerning aspect was that students reported negative academic consequences that manifested as a form of academic learned helplessness. This was reported as a decrease in confidence to write an academic paper.</a:t>
            </a:r>
          </a:p>
        </p:txBody>
      </p:sp>
    </p:spTree>
    <p:extLst>
      <p:ext uri="{BB962C8B-B14F-4D97-AF65-F5344CB8AC3E}">
        <p14:creationId xmlns:p14="http://schemas.microsoft.com/office/powerpoint/2010/main" val="3527637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51D0-540B-361D-CE04-4469FE7D80E0}"/>
              </a:ext>
            </a:extLst>
          </p:cNvPr>
          <p:cNvSpPr>
            <a:spLocks noGrp="1"/>
          </p:cNvSpPr>
          <p:nvPr>
            <p:ph type="title"/>
          </p:nvPr>
        </p:nvSpPr>
        <p:spPr/>
        <p:txBody>
          <a:bodyPr/>
          <a:lstStyle/>
          <a:p>
            <a:r>
              <a:rPr lang="en-US"/>
              <a:t>Question</a:t>
            </a:r>
          </a:p>
        </p:txBody>
      </p:sp>
      <p:sp>
        <p:nvSpPr>
          <p:cNvPr id="3" name="Content Placeholder 2">
            <a:extLst>
              <a:ext uri="{FF2B5EF4-FFF2-40B4-BE49-F238E27FC236}">
                <a16:creationId xmlns:a16="http://schemas.microsoft.com/office/drawing/2014/main" id="{D32F81A3-117A-0DC1-A57E-7BED861B7419}"/>
              </a:ext>
            </a:extLst>
          </p:cNvPr>
          <p:cNvSpPr>
            <a:spLocks noGrp="1"/>
          </p:cNvSpPr>
          <p:nvPr>
            <p:ph idx="1"/>
          </p:nvPr>
        </p:nvSpPr>
        <p:spPr/>
        <p:txBody>
          <a:bodyPr anchor="ctr">
            <a:normAutofit/>
          </a:bodyPr>
          <a:lstStyle/>
          <a:p>
            <a:r>
              <a:rPr lang="en-US" sz="4000" dirty="0"/>
              <a:t>What is the main purpose of this paragraph?</a:t>
            </a:r>
          </a:p>
        </p:txBody>
      </p:sp>
    </p:spTree>
    <p:extLst>
      <p:ext uri="{BB962C8B-B14F-4D97-AF65-F5344CB8AC3E}">
        <p14:creationId xmlns:p14="http://schemas.microsoft.com/office/powerpoint/2010/main" val="1698886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9C284D-9CF9-21D9-5A89-15925A5A9E5C}"/>
              </a:ext>
            </a:extLst>
          </p:cNvPr>
          <p:cNvSpPr txBox="1"/>
          <p:nvPr/>
        </p:nvSpPr>
        <p:spPr>
          <a:xfrm>
            <a:off x="930349" y="1259153"/>
            <a:ext cx="10366744" cy="4524315"/>
          </a:xfrm>
          <a:prstGeom prst="rect">
            <a:avLst/>
          </a:prstGeom>
          <a:noFill/>
        </p:spPr>
        <p:txBody>
          <a:bodyPr wrap="square">
            <a:spAutoFit/>
          </a:bodyPr>
          <a:lstStyle/>
          <a:p>
            <a:r>
              <a:rPr lang="en-US" sz="3200"/>
              <a:t>Drawing from Breen and Maassen’s (2005) study, information on plagiarism needs to be specifically covered as a unit in the first semester of study in the first year at university. The students in Breen and Massens’ study also recognised that skill development in time management, critical reading, note-taking, paraphrasing, writing and referencing were also required to prevent academic misconduct. Skill development was also identified by our participants as an important factor to reduce the possibility of plagiarising […]</a:t>
            </a:r>
          </a:p>
        </p:txBody>
      </p:sp>
      <p:sp>
        <p:nvSpPr>
          <p:cNvPr id="2" name="Rectangle: Rounded Corners 1">
            <a:extLst>
              <a:ext uri="{FF2B5EF4-FFF2-40B4-BE49-F238E27FC236}">
                <a16:creationId xmlns:a16="http://schemas.microsoft.com/office/drawing/2014/main" id="{C69F7A03-BB99-9A54-D27F-60AFBD7C027A}"/>
              </a:ext>
            </a:extLst>
          </p:cNvPr>
          <p:cNvSpPr/>
          <p:nvPr/>
        </p:nvSpPr>
        <p:spPr>
          <a:xfrm>
            <a:off x="9766447" y="6014041"/>
            <a:ext cx="2425553" cy="843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 22</a:t>
            </a:r>
          </a:p>
        </p:txBody>
      </p:sp>
    </p:spTree>
    <p:extLst>
      <p:ext uri="{BB962C8B-B14F-4D97-AF65-F5344CB8AC3E}">
        <p14:creationId xmlns:p14="http://schemas.microsoft.com/office/powerpoint/2010/main" val="2822409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DF9F-4ABC-CEA4-8677-9C5C7608F980}"/>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4B42A52C-BCE6-FF33-57F5-987763277E11}"/>
              </a:ext>
            </a:extLst>
          </p:cNvPr>
          <p:cNvSpPr>
            <a:spLocks noGrp="1"/>
          </p:cNvSpPr>
          <p:nvPr>
            <p:ph idx="1"/>
          </p:nvPr>
        </p:nvSpPr>
        <p:spPr/>
        <p:txBody>
          <a:bodyPr>
            <a:normAutofit/>
          </a:bodyPr>
          <a:lstStyle/>
          <a:p>
            <a:r>
              <a:rPr lang="en-US" sz="3600" dirty="0"/>
              <a:t>What is this paragraph doing as part of the conclusion?</a:t>
            </a:r>
          </a:p>
        </p:txBody>
      </p:sp>
    </p:spTree>
    <p:extLst>
      <p:ext uri="{BB962C8B-B14F-4D97-AF65-F5344CB8AC3E}">
        <p14:creationId xmlns:p14="http://schemas.microsoft.com/office/powerpoint/2010/main" val="2067321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FDCC8-AE7C-2306-3CD0-DF891A219EB0}"/>
              </a:ext>
            </a:extLst>
          </p:cNvPr>
          <p:cNvSpPr txBox="1"/>
          <p:nvPr/>
        </p:nvSpPr>
        <p:spPr>
          <a:xfrm>
            <a:off x="1010092" y="761804"/>
            <a:ext cx="10213901" cy="5016758"/>
          </a:xfrm>
          <a:prstGeom prst="rect">
            <a:avLst/>
          </a:prstGeom>
          <a:noFill/>
        </p:spPr>
        <p:txBody>
          <a:bodyPr wrap="square">
            <a:spAutoFit/>
          </a:bodyPr>
          <a:lstStyle/>
          <a:p>
            <a:r>
              <a:rPr lang="en-US" sz="3200"/>
              <a:t>Finally, while the results do provide a greater understanding of how students perceive plagiarism and the consequences of those beliefs, caution is needed in drawing strong conclusions due to the study’s exploratory nature. We do not seek to generalise our findings as one would do in a representative survey, given that the only data collection method within this study was a set of one-time focus groups with a relatively small sample of self-selected students in one Australian university. It is proposed that further studies would extend this research, building on the six themes found.</a:t>
            </a:r>
          </a:p>
        </p:txBody>
      </p:sp>
      <p:sp>
        <p:nvSpPr>
          <p:cNvPr id="2" name="Rectangle: Rounded Corners 1">
            <a:extLst>
              <a:ext uri="{FF2B5EF4-FFF2-40B4-BE49-F238E27FC236}">
                <a16:creationId xmlns:a16="http://schemas.microsoft.com/office/drawing/2014/main" id="{5FBE1D26-8DD9-09B5-C9D3-0EBF703264FA}"/>
              </a:ext>
            </a:extLst>
          </p:cNvPr>
          <p:cNvSpPr/>
          <p:nvPr/>
        </p:nvSpPr>
        <p:spPr>
          <a:xfrm>
            <a:off x="9766447" y="6014041"/>
            <a:ext cx="2425553" cy="843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 22</a:t>
            </a:r>
          </a:p>
        </p:txBody>
      </p:sp>
    </p:spTree>
    <p:extLst>
      <p:ext uri="{BB962C8B-B14F-4D97-AF65-F5344CB8AC3E}">
        <p14:creationId xmlns:p14="http://schemas.microsoft.com/office/powerpoint/2010/main" val="2212506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01938-B497-40A0-56AC-86EE20D18E9D}"/>
              </a:ext>
            </a:extLst>
          </p:cNvPr>
          <p:cNvSpPr>
            <a:spLocks noGrp="1"/>
          </p:cNvSpPr>
          <p:nvPr>
            <p:ph type="title"/>
          </p:nvPr>
        </p:nvSpPr>
        <p:spPr/>
        <p:txBody>
          <a:bodyPr/>
          <a:lstStyle/>
          <a:p>
            <a:r>
              <a:rPr lang="en-US"/>
              <a:t>Question</a:t>
            </a:r>
          </a:p>
        </p:txBody>
      </p:sp>
      <p:sp>
        <p:nvSpPr>
          <p:cNvPr id="3" name="Content Placeholder 2">
            <a:extLst>
              <a:ext uri="{FF2B5EF4-FFF2-40B4-BE49-F238E27FC236}">
                <a16:creationId xmlns:a16="http://schemas.microsoft.com/office/drawing/2014/main" id="{098BCD9C-75CE-FA8F-C91F-54781964F4F9}"/>
              </a:ext>
            </a:extLst>
          </p:cNvPr>
          <p:cNvSpPr>
            <a:spLocks noGrp="1"/>
          </p:cNvSpPr>
          <p:nvPr>
            <p:ph idx="1"/>
          </p:nvPr>
        </p:nvSpPr>
        <p:spPr/>
        <p:txBody>
          <a:bodyPr>
            <a:normAutofit/>
          </a:bodyPr>
          <a:lstStyle/>
          <a:p>
            <a:r>
              <a:rPr lang="en-US" sz="3600"/>
              <a:t>What is this paragraph doing?</a:t>
            </a:r>
          </a:p>
        </p:txBody>
      </p:sp>
    </p:spTree>
    <p:extLst>
      <p:ext uri="{BB962C8B-B14F-4D97-AF65-F5344CB8AC3E}">
        <p14:creationId xmlns:p14="http://schemas.microsoft.com/office/powerpoint/2010/main" val="2673164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5F47-A93B-9487-68F9-A84AB6EE2FDD}"/>
              </a:ext>
            </a:extLst>
          </p:cNvPr>
          <p:cNvSpPr>
            <a:spLocks noGrp="1"/>
          </p:cNvSpPr>
          <p:nvPr>
            <p:ph type="title"/>
          </p:nvPr>
        </p:nvSpPr>
        <p:spPr/>
        <p:txBody>
          <a:bodyPr>
            <a:normAutofit/>
          </a:bodyPr>
          <a:lstStyle/>
          <a:p>
            <a:r>
              <a:rPr lang="en-US" sz="6000"/>
              <a:t>Last Class</a:t>
            </a:r>
          </a:p>
        </p:txBody>
      </p:sp>
      <p:sp>
        <p:nvSpPr>
          <p:cNvPr id="3" name="Content Placeholder 2">
            <a:extLst>
              <a:ext uri="{FF2B5EF4-FFF2-40B4-BE49-F238E27FC236}">
                <a16:creationId xmlns:a16="http://schemas.microsoft.com/office/drawing/2014/main" id="{3701BF2D-FAD7-DB21-D246-EA3517D69B3A}"/>
              </a:ext>
            </a:extLst>
          </p:cNvPr>
          <p:cNvSpPr>
            <a:spLocks noGrp="1"/>
          </p:cNvSpPr>
          <p:nvPr>
            <p:ph idx="1"/>
          </p:nvPr>
        </p:nvSpPr>
        <p:spPr>
          <a:xfrm>
            <a:off x="1069901" y="4553446"/>
            <a:ext cx="10373390" cy="1679891"/>
          </a:xfrm>
        </p:spPr>
        <p:txBody>
          <a:bodyPr>
            <a:normAutofit lnSpcReduction="10000"/>
          </a:bodyPr>
          <a:lstStyle/>
          <a:p>
            <a:r>
              <a:rPr lang="en-US" dirty="0"/>
              <a:t>We covered the Introduction, Literature Review, and Methods of the research paper from Unit 1</a:t>
            </a:r>
          </a:p>
          <a:p>
            <a:r>
              <a:rPr lang="en-US" dirty="0"/>
              <a:t>Today we’ll finish the Discussion and Conclusion and look at the language/grammar seen in each section</a:t>
            </a:r>
          </a:p>
        </p:txBody>
      </p:sp>
      <p:pic>
        <p:nvPicPr>
          <p:cNvPr id="5" name="Picture 4">
            <a:extLst>
              <a:ext uri="{FF2B5EF4-FFF2-40B4-BE49-F238E27FC236}">
                <a16:creationId xmlns:a16="http://schemas.microsoft.com/office/drawing/2014/main" id="{5B5E9DB1-EBA7-9AE9-E479-209870D39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895" y="2518546"/>
            <a:ext cx="8903361" cy="1907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76363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0BF7-92CB-8507-8FD2-F0E6013F35CA}"/>
              </a:ext>
            </a:extLst>
          </p:cNvPr>
          <p:cNvSpPr>
            <a:spLocks noGrp="1"/>
          </p:cNvSpPr>
          <p:nvPr>
            <p:ph type="title"/>
          </p:nvPr>
        </p:nvSpPr>
        <p:spPr>
          <a:xfrm>
            <a:off x="1295402" y="709675"/>
            <a:ext cx="9601196" cy="778885"/>
          </a:xfrm>
        </p:spPr>
        <p:txBody>
          <a:bodyPr/>
          <a:lstStyle/>
          <a:p>
            <a:r>
              <a:rPr lang="en-US"/>
              <a:t>Page 30 – General to Specific Review</a:t>
            </a:r>
          </a:p>
        </p:txBody>
      </p:sp>
      <p:graphicFrame>
        <p:nvGraphicFramePr>
          <p:cNvPr id="4" name="Table 4">
            <a:extLst>
              <a:ext uri="{FF2B5EF4-FFF2-40B4-BE49-F238E27FC236}">
                <a16:creationId xmlns:a16="http://schemas.microsoft.com/office/drawing/2014/main" id="{5DCFCF6A-F9F1-24D1-14BB-8E70D1817ABA}"/>
              </a:ext>
            </a:extLst>
          </p:cNvPr>
          <p:cNvGraphicFramePr>
            <a:graphicFrameLocks noGrp="1"/>
          </p:cNvGraphicFramePr>
          <p:nvPr>
            <p:extLst>
              <p:ext uri="{D42A27DB-BD31-4B8C-83A1-F6EECF244321}">
                <p14:modId xmlns:p14="http://schemas.microsoft.com/office/powerpoint/2010/main" val="2776252097"/>
              </p:ext>
            </p:extLst>
          </p:nvPr>
        </p:nvGraphicFramePr>
        <p:xfrm>
          <a:off x="1049965" y="1648047"/>
          <a:ext cx="10220547" cy="4778481"/>
        </p:xfrm>
        <a:graphic>
          <a:graphicData uri="http://schemas.openxmlformats.org/drawingml/2006/table">
            <a:tbl>
              <a:tblPr firstRow="1" bandRow="1">
                <a:tableStyleId>{5C22544A-7EE6-4342-B048-85BDC9FD1C3A}</a:tableStyleId>
              </a:tblPr>
              <a:tblGrid>
                <a:gridCol w="3404880">
                  <a:extLst>
                    <a:ext uri="{9D8B030D-6E8A-4147-A177-3AD203B41FA5}">
                      <a16:colId xmlns:a16="http://schemas.microsoft.com/office/drawing/2014/main" val="3992475387"/>
                    </a:ext>
                  </a:extLst>
                </a:gridCol>
                <a:gridCol w="6815667">
                  <a:extLst>
                    <a:ext uri="{9D8B030D-6E8A-4147-A177-3AD203B41FA5}">
                      <a16:colId xmlns:a16="http://schemas.microsoft.com/office/drawing/2014/main" val="3526969462"/>
                    </a:ext>
                  </a:extLst>
                </a:gridCol>
              </a:tblGrid>
              <a:tr h="647947">
                <a:tc>
                  <a:txBody>
                    <a:bodyPr/>
                    <a:lstStyle/>
                    <a:p>
                      <a:pPr algn="ctr"/>
                      <a:r>
                        <a:rPr lang="en-US" sz="2800"/>
                        <a:t>Section</a:t>
                      </a:r>
                    </a:p>
                  </a:txBody>
                  <a:tcPr anchor="ctr"/>
                </a:tc>
                <a:tc>
                  <a:txBody>
                    <a:bodyPr/>
                    <a:lstStyle/>
                    <a:p>
                      <a:pPr algn="ctr"/>
                      <a:r>
                        <a:rPr lang="en-US" sz="2800"/>
                        <a:t>Specificity / Content</a:t>
                      </a:r>
                    </a:p>
                  </a:txBody>
                  <a:tcPr anchor="ctr"/>
                </a:tc>
                <a:extLst>
                  <a:ext uri="{0D108BD9-81ED-4DB2-BD59-A6C34878D82A}">
                    <a16:rowId xmlns:a16="http://schemas.microsoft.com/office/drawing/2014/main" val="3517996848"/>
                  </a:ext>
                </a:extLst>
              </a:tr>
              <a:tr h="871269">
                <a:tc>
                  <a:txBody>
                    <a:bodyPr/>
                    <a:lstStyle/>
                    <a:p>
                      <a:pPr algn="ctr"/>
                      <a:r>
                        <a:rPr lang="en-US" sz="2800"/>
                        <a:t>Introduction</a:t>
                      </a:r>
                    </a:p>
                  </a:txBody>
                  <a:tcPr anchor="ctr"/>
                </a:tc>
                <a:tc>
                  <a:txBody>
                    <a:bodyPr/>
                    <a:lstStyle/>
                    <a:p>
                      <a:pPr algn="l"/>
                      <a:r>
                        <a:rPr lang="en-US" sz="2800"/>
                        <a:t>General –</a:t>
                      </a:r>
                    </a:p>
                    <a:p>
                      <a:pPr algn="l"/>
                      <a:r>
                        <a:rPr lang="en-US" sz="2800"/>
                        <a:t>Specific – </a:t>
                      </a:r>
                    </a:p>
                  </a:txBody>
                  <a:tcPr anchor="ctr"/>
                </a:tc>
                <a:extLst>
                  <a:ext uri="{0D108BD9-81ED-4DB2-BD59-A6C34878D82A}">
                    <a16:rowId xmlns:a16="http://schemas.microsoft.com/office/drawing/2014/main" val="1177830423"/>
                  </a:ext>
                </a:extLst>
              </a:tr>
              <a:tr h="871269">
                <a:tc>
                  <a:txBody>
                    <a:bodyPr/>
                    <a:lstStyle/>
                    <a:p>
                      <a:pPr algn="ctr"/>
                      <a:r>
                        <a:rPr lang="en-US" sz="2800"/>
                        <a:t>Literature Review</a:t>
                      </a:r>
                    </a:p>
                  </a:txBody>
                  <a:tcPr anchor="ctr"/>
                </a:tc>
                <a:tc>
                  <a:txBody>
                    <a:bodyPr/>
                    <a:lstStyle/>
                    <a:p>
                      <a:pPr algn="l"/>
                      <a:r>
                        <a:rPr lang="en-US" sz="2800"/>
                        <a:t>General –</a:t>
                      </a:r>
                    </a:p>
                    <a:p>
                      <a:pPr algn="l"/>
                      <a:r>
                        <a:rPr lang="en-US" sz="2800"/>
                        <a:t>Specific – </a:t>
                      </a:r>
                    </a:p>
                  </a:txBody>
                  <a:tcPr anchor="ctr"/>
                </a:tc>
                <a:extLst>
                  <a:ext uri="{0D108BD9-81ED-4DB2-BD59-A6C34878D82A}">
                    <a16:rowId xmlns:a16="http://schemas.microsoft.com/office/drawing/2014/main" val="876339115"/>
                  </a:ext>
                </a:extLst>
              </a:tr>
              <a:tr h="647947">
                <a:tc>
                  <a:txBody>
                    <a:bodyPr/>
                    <a:lstStyle/>
                    <a:p>
                      <a:pPr algn="ctr"/>
                      <a:r>
                        <a:rPr lang="en-US" sz="2800"/>
                        <a:t>Methods</a:t>
                      </a:r>
                    </a:p>
                  </a:txBody>
                  <a:tcPr anchor="ctr"/>
                </a:tc>
                <a:tc>
                  <a:txBody>
                    <a:bodyPr/>
                    <a:lstStyle/>
                    <a:p>
                      <a:pPr algn="l"/>
                      <a:r>
                        <a:rPr lang="en-US" sz="2800"/>
                        <a:t>Specific - </a:t>
                      </a:r>
                    </a:p>
                  </a:txBody>
                  <a:tcPr anchor="ctr"/>
                </a:tc>
                <a:extLst>
                  <a:ext uri="{0D108BD9-81ED-4DB2-BD59-A6C34878D82A}">
                    <a16:rowId xmlns:a16="http://schemas.microsoft.com/office/drawing/2014/main" val="1304305693"/>
                  </a:ext>
                </a:extLst>
              </a:tr>
              <a:tr h="647947">
                <a:tc>
                  <a:txBody>
                    <a:bodyPr/>
                    <a:lstStyle/>
                    <a:p>
                      <a:pPr algn="ctr"/>
                      <a:r>
                        <a:rPr lang="en-US" sz="2800"/>
                        <a:t>Analysis/Discussion</a:t>
                      </a:r>
                    </a:p>
                  </a:txBody>
                  <a:tcPr anchor="ctr"/>
                </a:tc>
                <a:tc>
                  <a:txBody>
                    <a:bodyPr/>
                    <a:lstStyle/>
                    <a:p>
                      <a:pPr algn="l"/>
                      <a:r>
                        <a:rPr lang="en-US" sz="2800"/>
                        <a:t>Specific - </a:t>
                      </a:r>
                    </a:p>
                  </a:txBody>
                  <a:tcPr anchor="ctr"/>
                </a:tc>
                <a:extLst>
                  <a:ext uri="{0D108BD9-81ED-4DB2-BD59-A6C34878D82A}">
                    <a16:rowId xmlns:a16="http://schemas.microsoft.com/office/drawing/2014/main" val="2675928314"/>
                  </a:ext>
                </a:extLst>
              </a:tr>
              <a:tr h="871269">
                <a:tc>
                  <a:txBody>
                    <a:bodyPr/>
                    <a:lstStyle/>
                    <a:p>
                      <a:pPr algn="ctr"/>
                      <a:r>
                        <a:rPr lang="en-US" sz="2800"/>
                        <a:t>Conclusion</a:t>
                      </a:r>
                    </a:p>
                  </a:txBody>
                  <a:tcPr anchor="ctr"/>
                </a:tc>
                <a:tc>
                  <a:txBody>
                    <a:bodyPr/>
                    <a:lstStyle/>
                    <a:p>
                      <a:pPr algn="l"/>
                      <a:r>
                        <a:rPr lang="en-US" sz="2800"/>
                        <a:t>Specific – </a:t>
                      </a:r>
                    </a:p>
                    <a:p>
                      <a:pPr algn="l"/>
                      <a:r>
                        <a:rPr lang="en-US" sz="2800"/>
                        <a:t>General –</a:t>
                      </a:r>
                    </a:p>
                  </a:txBody>
                  <a:tcPr anchor="ctr"/>
                </a:tc>
                <a:extLst>
                  <a:ext uri="{0D108BD9-81ED-4DB2-BD59-A6C34878D82A}">
                    <a16:rowId xmlns:a16="http://schemas.microsoft.com/office/drawing/2014/main" val="3158277182"/>
                  </a:ext>
                </a:extLst>
              </a:tr>
            </a:tbl>
          </a:graphicData>
        </a:graphic>
      </p:graphicFrame>
    </p:spTree>
    <p:extLst>
      <p:ext uri="{BB962C8B-B14F-4D97-AF65-F5344CB8AC3E}">
        <p14:creationId xmlns:p14="http://schemas.microsoft.com/office/powerpoint/2010/main" val="1296901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CAB2-9588-347F-6265-F18A9031BB99}"/>
              </a:ext>
            </a:extLst>
          </p:cNvPr>
          <p:cNvSpPr>
            <a:spLocks noGrp="1"/>
          </p:cNvSpPr>
          <p:nvPr>
            <p:ph type="title"/>
          </p:nvPr>
        </p:nvSpPr>
        <p:spPr/>
        <p:txBody>
          <a:bodyPr/>
          <a:lstStyle/>
          <a:p>
            <a:r>
              <a:rPr lang="en-US" dirty="0"/>
              <a:t>Language Use in IMRD</a:t>
            </a:r>
          </a:p>
        </p:txBody>
      </p:sp>
      <p:sp>
        <p:nvSpPr>
          <p:cNvPr id="3" name="Text Placeholder 2">
            <a:extLst>
              <a:ext uri="{FF2B5EF4-FFF2-40B4-BE49-F238E27FC236}">
                <a16:creationId xmlns:a16="http://schemas.microsoft.com/office/drawing/2014/main" id="{9677451B-6F69-C140-6643-F17F521401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2433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4D63-4CD3-5E3B-1C09-76298F489B50}"/>
              </a:ext>
            </a:extLst>
          </p:cNvPr>
          <p:cNvSpPr>
            <a:spLocks noGrp="1"/>
          </p:cNvSpPr>
          <p:nvPr>
            <p:ph type="title"/>
          </p:nvPr>
        </p:nvSpPr>
        <p:spPr/>
        <p:txBody>
          <a:bodyPr/>
          <a:lstStyle/>
          <a:p>
            <a:r>
              <a:rPr lang="en-US"/>
              <a:t>Linguistic Analysis of IMRD - Tenses</a:t>
            </a:r>
          </a:p>
        </p:txBody>
      </p:sp>
      <p:graphicFrame>
        <p:nvGraphicFramePr>
          <p:cNvPr id="5" name="Table 5">
            <a:extLst>
              <a:ext uri="{FF2B5EF4-FFF2-40B4-BE49-F238E27FC236}">
                <a16:creationId xmlns:a16="http://schemas.microsoft.com/office/drawing/2014/main" id="{134CC5CE-138A-3592-CDC4-DDA905A4A218}"/>
              </a:ext>
            </a:extLst>
          </p:cNvPr>
          <p:cNvGraphicFramePr>
            <a:graphicFrameLocks noGrp="1"/>
          </p:cNvGraphicFramePr>
          <p:nvPr>
            <p:ph idx="1"/>
            <p:extLst>
              <p:ext uri="{D42A27DB-BD31-4B8C-83A1-F6EECF244321}">
                <p14:modId xmlns:p14="http://schemas.microsoft.com/office/powerpoint/2010/main" val="4227022010"/>
              </p:ext>
            </p:extLst>
          </p:nvPr>
        </p:nvGraphicFramePr>
        <p:xfrm>
          <a:off x="7841069" y="2544172"/>
          <a:ext cx="3200399" cy="3436644"/>
        </p:xfrm>
        <a:graphic>
          <a:graphicData uri="http://schemas.openxmlformats.org/drawingml/2006/table">
            <a:tbl>
              <a:tblPr bandRow="1">
                <a:tableStyleId>{5C22544A-7EE6-4342-B048-85BDC9FD1C3A}</a:tableStyleId>
              </a:tblPr>
              <a:tblGrid>
                <a:gridCol w="3200399">
                  <a:extLst>
                    <a:ext uri="{9D8B030D-6E8A-4147-A177-3AD203B41FA5}">
                      <a16:colId xmlns:a16="http://schemas.microsoft.com/office/drawing/2014/main" val="2291864510"/>
                    </a:ext>
                  </a:extLst>
                </a:gridCol>
              </a:tblGrid>
              <a:tr h="859161">
                <a:tc>
                  <a:txBody>
                    <a:bodyPr/>
                    <a:lstStyle/>
                    <a:p>
                      <a:pPr algn="ctr"/>
                      <a:r>
                        <a:rPr lang="en-US" sz="2800" b="1"/>
                        <a:t>Introduction</a:t>
                      </a:r>
                    </a:p>
                  </a:txBody>
                  <a:tcPr anchor="ctr"/>
                </a:tc>
                <a:extLst>
                  <a:ext uri="{0D108BD9-81ED-4DB2-BD59-A6C34878D82A}">
                    <a16:rowId xmlns:a16="http://schemas.microsoft.com/office/drawing/2014/main" val="2359499874"/>
                  </a:ext>
                </a:extLst>
              </a:tr>
              <a:tr h="859161">
                <a:tc>
                  <a:txBody>
                    <a:bodyPr/>
                    <a:lstStyle/>
                    <a:p>
                      <a:pPr algn="ctr"/>
                      <a:r>
                        <a:rPr lang="en-US" sz="2800" b="1"/>
                        <a:t>Methods</a:t>
                      </a:r>
                    </a:p>
                  </a:txBody>
                  <a:tcPr anchor="ctr"/>
                </a:tc>
                <a:extLst>
                  <a:ext uri="{0D108BD9-81ED-4DB2-BD59-A6C34878D82A}">
                    <a16:rowId xmlns:a16="http://schemas.microsoft.com/office/drawing/2014/main" val="2564855877"/>
                  </a:ext>
                </a:extLst>
              </a:tr>
              <a:tr h="859161">
                <a:tc>
                  <a:txBody>
                    <a:bodyPr/>
                    <a:lstStyle/>
                    <a:p>
                      <a:pPr algn="ctr"/>
                      <a:r>
                        <a:rPr lang="en-US" sz="2800" b="1"/>
                        <a:t>Results</a:t>
                      </a:r>
                    </a:p>
                  </a:txBody>
                  <a:tcPr anchor="ctr"/>
                </a:tc>
                <a:extLst>
                  <a:ext uri="{0D108BD9-81ED-4DB2-BD59-A6C34878D82A}">
                    <a16:rowId xmlns:a16="http://schemas.microsoft.com/office/drawing/2014/main" val="930512814"/>
                  </a:ext>
                </a:extLst>
              </a:tr>
              <a:tr h="859161">
                <a:tc>
                  <a:txBody>
                    <a:bodyPr/>
                    <a:lstStyle/>
                    <a:p>
                      <a:pPr algn="ctr"/>
                      <a:r>
                        <a:rPr lang="en-US" sz="2800" b="1"/>
                        <a:t>Discussion</a:t>
                      </a:r>
                    </a:p>
                  </a:txBody>
                  <a:tcPr anchor="ctr"/>
                </a:tc>
                <a:extLst>
                  <a:ext uri="{0D108BD9-81ED-4DB2-BD59-A6C34878D82A}">
                    <a16:rowId xmlns:a16="http://schemas.microsoft.com/office/drawing/2014/main" val="3778450820"/>
                  </a:ext>
                </a:extLst>
              </a:tr>
            </a:tbl>
          </a:graphicData>
        </a:graphic>
      </p:graphicFrame>
      <p:sp>
        <p:nvSpPr>
          <p:cNvPr id="6" name="TextBox 5">
            <a:extLst>
              <a:ext uri="{FF2B5EF4-FFF2-40B4-BE49-F238E27FC236}">
                <a16:creationId xmlns:a16="http://schemas.microsoft.com/office/drawing/2014/main" id="{B578F4DF-1D22-BB88-1CCE-4CE91792E404}"/>
              </a:ext>
            </a:extLst>
          </p:cNvPr>
          <p:cNvSpPr txBox="1"/>
          <p:nvPr/>
        </p:nvSpPr>
        <p:spPr>
          <a:xfrm>
            <a:off x="956930" y="2634216"/>
            <a:ext cx="6499151" cy="3416320"/>
          </a:xfrm>
          <a:prstGeom prst="rect">
            <a:avLst/>
          </a:prstGeom>
          <a:noFill/>
        </p:spPr>
        <p:txBody>
          <a:bodyPr wrap="square" rtlCol="0">
            <a:spAutoFit/>
          </a:bodyPr>
          <a:lstStyle/>
          <a:p>
            <a:pPr algn="l"/>
            <a:r>
              <a:rPr lang="en-US" sz="3600"/>
              <a:t>Which of the four default IMRD sections would you expect to see the most:</a:t>
            </a:r>
          </a:p>
          <a:p>
            <a:pPr marL="285750" indent="-285750" algn="l">
              <a:buFont typeface="Arial" panose="020B0604020202020204" pitchFamily="34" charset="0"/>
              <a:buChar char="•"/>
            </a:pPr>
            <a:r>
              <a:rPr lang="en-US" sz="3600"/>
              <a:t>Present tense?</a:t>
            </a:r>
          </a:p>
          <a:p>
            <a:pPr marL="285750" indent="-285750" algn="l">
              <a:buFont typeface="Arial" panose="020B0604020202020204" pitchFamily="34" charset="0"/>
              <a:buChar char="•"/>
            </a:pPr>
            <a:r>
              <a:rPr lang="en-US" sz="3600"/>
              <a:t>Past Tense?</a:t>
            </a:r>
          </a:p>
          <a:p>
            <a:pPr marL="285750" indent="-285750" algn="l">
              <a:buFont typeface="Arial" panose="020B0604020202020204" pitchFamily="34" charset="0"/>
              <a:buChar char="•"/>
            </a:pPr>
            <a:r>
              <a:rPr lang="en-US" sz="3600"/>
              <a:t>Why?</a:t>
            </a:r>
          </a:p>
        </p:txBody>
      </p:sp>
    </p:spTree>
    <p:extLst>
      <p:ext uri="{BB962C8B-B14F-4D97-AF65-F5344CB8AC3E}">
        <p14:creationId xmlns:p14="http://schemas.microsoft.com/office/powerpoint/2010/main" val="1567184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1F11-91C7-0279-43D6-AB47203BF6B0}"/>
              </a:ext>
            </a:extLst>
          </p:cNvPr>
          <p:cNvSpPr>
            <a:spLocks noGrp="1"/>
          </p:cNvSpPr>
          <p:nvPr>
            <p:ph type="title"/>
          </p:nvPr>
        </p:nvSpPr>
        <p:spPr/>
        <p:txBody>
          <a:bodyPr/>
          <a:lstStyle/>
          <a:p>
            <a:r>
              <a:rPr lang="en-US"/>
              <a:t>Tenses and IMRD</a:t>
            </a:r>
          </a:p>
        </p:txBody>
      </p:sp>
      <p:graphicFrame>
        <p:nvGraphicFramePr>
          <p:cNvPr id="4" name="Table 4">
            <a:extLst>
              <a:ext uri="{FF2B5EF4-FFF2-40B4-BE49-F238E27FC236}">
                <a16:creationId xmlns:a16="http://schemas.microsoft.com/office/drawing/2014/main" id="{F529191B-A333-6E97-1A33-BFCCBCEE3B91}"/>
              </a:ext>
            </a:extLst>
          </p:cNvPr>
          <p:cNvGraphicFramePr>
            <a:graphicFrameLocks noGrp="1"/>
          </p:cNvGraphicFramePr>
          <p:nvPr>
            <p:extLst>
              <p:ext uri="{D42A27DB-BD31-4B8C-83A1-F6EECF244321}">
                <p14:modId xmlns:p14="http://schemas.microsoft.com/office/powerpoint/2010/main" val="1240594113"/>
              </p:ext>
            </p:extLst>
          </p:nvPr>
        </p:nvGraphicFramePr>
        <p:xfrm>
          <a:off x="984987" y="2593653"/>
          <a:ext cx="10222025" cy="2071380"/>
        </p:xfrm>
        <a:graphic>
          <a:graphicData uri="http://schemas.openxmlformats.org/drawingml/2006/table">
            <a:tbl>
              <a:tblPr firstRow="1" firstCol="1" bandRow="1">
                <a:tableStyleId>{5C22544A-7EE6-4342-B048-85BDC9FD1C3A}</a:tableStyleId>
              </a:tblPr>
              <a:tblGrid>
                <a:gridCol w="2044405">
                  <a:extLst>
                    <a:ext uri="{9D8B030D-6E8A-4147-A177-3AD203B41FA5}">
                      <a16:colId xmlns:a16="http://schemas.microsoft.com/office/drawing/2014/main" val="3928954260"/>
                    </a:ext>
                  </a:extLst>
                </a:gridCol>
                <a:gridCol w="2044405">
                  <a:extLst>
                    <a:ext uri="{9D8B030D-6E8A-4147-A177-3AD203B41FA5}">
                      <a16:colId xmlns:a16="http://schemas.microsoft.com/office/drawing/2014/main" val="2312051268"/>
                    </a:ext>
                  </a:extLst>
                </a:gridCol>
                <a:gridCol w="2044405">
                  <a:extLst>
                    <a:ext uri="{9D8B030D-6E8A-4147-A177-3AD203B41FA5}">
                      <a16:colId xmlns:a16="http://schemas.microsoft.com/office/drawing/2014/main" val="2676567873"/>
                    </a:ext>
                  </a:extLst>
                </a:gridCol>
                <a:gridCol w="2044405">
                  <a:extLst>
                    <a:ext uri="{9D8B030D-6E8A-4147-A177-3AD203B41FA5}">
                      <a16:colId xmlns:a16="http://schemas.microsoft.com/office/drawing/2014/main" val="2638730893"/>
                    </a:ext>
                  </a:extLst>
                </a:gridCol>
                <a:gridCol w="2044405">
                  <a:extLst>
                    <a:ext uri="{9D8B030D-6E8A-4147-A177-3AD203B41FA5}">
                      <a16:colId xmlns:a16="http://schemas.microsoft.com/office/drawing/2014/main" val="244664144"/>
                    </a:ext>
                  </a:extLst>
                </a:gridCol>
              </a:tblGrid>
              <a:tr h="690460">
                <a:tc>
                  <a:txBody>
                    <a:bodyPr/>
                    <a:lstStyle/>
                    <a:p>
                      <a:pPr algn="ctr"/>
                      <a:endParaRPr lang="en-US" sz="2400"/>
                    </a:p>
                  </a:txBody>
                  <a:tcPr anchor="ctr"/>
                </a:tc>
                <a:tc>
                  <a:txBody>
                    <a:bodyPr/>
                    <a:lstStyle/>
                    <a:p>
                      <a:pPr algn="ctr"/>
                      <a:r>
                        <a:rPr lang="en-US" sz="2400"/>
                        <a:t>Introduction</a:t>
                      </a:r>
                    </a:p>
                  </a:txBody>
                  <a:tcPr anchor="ctr"/>
                </a:tc>
                <a:tc>
                  <a:txBody>
                    <a:bodyPr/>
                    <a:lstStyle/>
                    <a:p>
                      <a:pPr algn="ctr"/>
                      <a:r>
                        <a:rPr lang="en-US" sz="2400"/>
                        <a:t>Methods</a:t>
                      </a:r>
                    </a:p>
                  </a:txBody>
                  <a:tcPr anchor="ctr"/>
                </a:tc>
                <a:tc>
                  <a:txBody>
                    <a:bodyPr/>
                    <a:lstStyle/>
                    <a:p>
                      <a:pPr algn="ctr"/>
                      <a:r>
                        <a:rPr lang="en-US" sz="2400"/>
                        <a:t>Results</a:t>
                      </a:r>
                    </a:p>
                  </a:txBody>
                  <a:tcPr anchor="ctr"/>
                </a:tc>
                <a:tc>
                  <a:txBody>
                    <a:bodyPr/>
                    <a:lstStyle/>
                    <a:p>
                      <a:pPr algn="ctr"/>
                      <a:r>
                        <a:rPr lang="en-US" sz="2400"/>
                        <a:t>Discussion</a:t>
                      </a:r>
                    </a:p>
                  </a:txBody>
                  <a:tcPr anchor="ctr"/>
                </a:tc>
                <a:extLst>
                  <a:ext uri="{0D108BD9-81ED-4DB2-BD59-A6C34878D82A}">
                    <a16:rowId xmlns:a16="http://schemas.microsoft.com/office/drawing/2014/main" val="313035928"/>
                  </a:ext>
                </a:extLst>
              </a:tr>
              <a:tr h="690460">
                <a:tc>
                  <a:txBody>
                    <a:bodyPr/>
                    <a:lstStyle/>
                    <a:p>
                      <a:pPr algn="ctr"/>
                      <a:r>
                        <a:rPr lang="en-US" sz="2400"/>
                        <a:t>Present Tense</a:t>
                      </a:r>
                    </a:p>
                  </a:txBody>
                  <a:tcPr anchor="ctr"/>
                </a:tc>
                <a:tc>
                  <a:txBody>
                    <a:bodyPr/>
                    <a:lstStyle/>
                    <a:p>
                      <a:pPr algn="ctr"/>
                      <a:r>
                        <a:rPr lang="en-US" sz="2400"/>
                        <a:t>High</a:t>
                      </a:r>
                    </a:p>
                  </a:txBody>
                  <a:tcPr anchor="ctr"/>
                </a:tc>
                <a:tc>
                  <a:txBody>
                    <a:bodyPr/>
                    <a:lstStyle/>
                    <a:p>
                      <a:pPr algn="ctr"/>
                      <a:r>
                        <a:rPr lang="en-US" sz="2400"/>
                        <a:t>Low</a:t>
                      </a:r>
                    </a:p>
                  </a:txBody>
                  <a:tcPr anchor="ctr"/>
                </a:tc>
                <a:tc>
                  <a:txBody>
                    <a:bodyPr/>
                    <a:lstStyle/>
                    <a:p>
                      <a:pPr algn="ctr"/>
                      <a:r>
                        <a:rPr lang="en-US" sz="2400"/>
                        <a:t>Low</a:t>
                      </a:r>
                    </a:p>
                  </a:txBody>
                  <a:tcPr anchor="ctr"/>
                </a:tc>
                <a:tc>
                  <a:txBody>
                    <a:bodyPr/>
                    <a:lstStyle/>
                    <a:p>
                      <a:pPr algn="ctr"/>
                      <a:r>
                        <a:rPr lang="en-US" sz="2400"/>
                        <a:t>High</a:t>
                      </a:r>
                    </a:p>
                  </a:txBody>
                  <a:tcPr anchor="ctr"/>
                </a:tc>
                <a:extLst>
                  <a:ext uri="{0D108BD9-81ED-4DB2-BD59-A6C34878D82A}">
                    <a16:rowId xmlns:a16="http://schemas.microsoft.com/office/drawing/2014/main" val="2654299451"/>
                  </a:ext>
                </a:extLst>
              </a:tr>
              <a:tr h="690460">
                <a:tc>
                  <a:txBody>
                    <a:bodyPr/>
                    <a:lstStyle/>
                    <a:p>
                      <a:pPr algn="ctr"/>
                      <a:r>
                        <a:rPr lang="en-US" sz="2400"/>
                        <a:t>Past Tense</a:t>
                      </a:r>
                    </a:p>
                  </a:txBody>
                  <a:tcPr anchor="ctr"/>
                </a:tc>
                <a:tc>
                  <a:txBody>
                    <a:bodyPr/>
                    <a:lstStyle/>
                    <a:p>
                      <a:pPr algn="ctr"/>
                      <a:r>
                        <a:rPr lang="en-US" sz="2400"/>
                        <a:t>Mid</a:t>
                      </a:r>
                    </a:p>
                  </a:txBody>
                  <a:tcPr anchor="ctr"/>
                </a:tc>
                <a:tc>
                  <a:txBody>
                    <a:bodyPr/>
                    <a:lstStyle/>
                    <a:p>
                      <a:pPr algn="ctr"/>
                      <a:r>
                        <a:rPr lang="en-US" sz="2400"/>
                        <a:t>High</a:t>
                      </a:r>
                    </a:p>
                  </a:txBody>
                  <a:tcPr anchor="ctr"/>
                </a:tc>
                <a:tc>
                  <a:txBody>
                    <a:bodyPr/>
                    <a:lstStyle/>
                    <a:p>
                      <a:pPr algn="ctr"/>
                      <a:r>
                        <a:rPr lang="en-US" sz="2400"/>
                        <a:t>High</a:t>
                      </a:r>
                    </a:p>
                  </a:txBody>
                  <a:tcPr anchor="ctr"/>
                </a:tc>
                <a:tc>
                  <a:txBody>
                    <a:bodyPr/>
                    <a:lstStyle/>
                    <a:p>
                      <a:pPr algn="ctr"/>
                      <a:r>
                        <a:rPr lang="en-US" sz="2400"/>
                        <a:t>Mid</a:t>
                      </a:r>
                    </a:p>
                  </a:txBody>
                  <a:tcPr anchor="ctr"/>
                </a:tc>
                <a:extLst>
                  <a:ext uri="{0D108BD9-81ED-4DB2-BD59-A6C34878D82A}">
                    <a16:rowId xmlns:a16="http://schemas.microsoft.com/office/drawing/2014/main" val="3713404739"/>
                  </a:ext>
                </a:extLst>
              </a:tr>
            </a:tbl>
          </a:graphicData>
        </a:graphic>
      </p:graphicFrame>
      <p:sp>
        <p:nvSpPr>
          <p:cNvPr id="5" name="Rectangle: Rounded Corners 4">
            <a:extLst>
              <a:ext uri="{FF2B5EF4-FFF2-40B4-BE49-F238E27FC236}">
                <a16:creationId xmlns:a16="http://schemas.microsoft.com/office/drawing/2014/main" id="{B88C17A9-7558-4E98-168A-B7F582DDFAF2}"/>
              </a:ext>
            </a:extLst>
          </p:cNvPr>
          <p:cNvSpPr/>
          <p:nvPr/>
        </p:nvSpPr>
        <p:spPr>
          <a:xfrm>
            <a:off x="2359099" y="5183371"/>
            <a:ext cx="8034226" cy="578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Tenses should be kept consistent within a section</a:t>
            </a:r>
          </a:p>
        </p:txBody>
      </p:sp>
    </p:spTree>
    <p:extLst>
      <p:ext uri="{BB962C8B-B14F-4D97-AF65-F5344CB8AC3E}">
        <p14:creationId xmlns:p14="http://schemas.microsoft.com/office/powerpoint/2010/main" val="445324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E6B9E-9AF5-CB53-EFA1-CE80E50C7FBB}"/>
              </a:ext>
            </a:extLst>
          </p:cNvPr>
          <p:cNvSpPr>
            <a:spLocks noGrp="1"/>
          </p:cNvSpPr>
          <p:nvPr>
            <p:ph type="title"/>
          </p:nvPr>
        </p:nvSpPr>
        <p:spPr/>
        <p:txBody>
          <a:bodyPr/>
          <a:lstStyle/>
          <a:p>
            <a:r>
              <a:rPr lang="en-US"/>
              <a:t>Review: Voice</a:t>
            </a:r>
          </a:p>
        </p:txBody>
      </p:sp>
      <p:sp>
        <p:nvSpPr>
          <p:cNvPr id="3" name="Content Placeholder 2">
            <a:extLst>
              <a:ext uri="{FF2B5EF4-FFF2-40B4-BE49-F238E27FC236}">
                <a16:creationId xmlns:a16="http://schemas.microsoft.com/office/drawing/2014/main" id="{70471FEE-1A68-6A8C-3230-1C1612AA2173}"/>
              </a:ext>
            </a:extLst>
          </p:cNvPr>
          <p:cNvSpPr>
            <a:spLocks noGrp="1"/>
          </p:cNvSpPr>
          <p:nvPr>
            <p:ph idx="1"/>
          </p:nvPr>
        </p:nvSpPr>
        <p:spPr/>
        <p:txBody>
          <a:bodyPr/>
          <a:lstStyle/>
          <a:p>
            <a:r>
              <a:rPr lang="en-US"/>
              <a:t>What are the two voices in English (and Chinese) writing?</a:t>
            </a:r>
          </a:p>
        </p:txBody>
      </p:sp>
    </p:spTree>
    <p:extLst>
      <p:ext uri="{BB962C8B-B14F-4D97-AF65-F5344CB8AC3E}">
        <p14:creationId xmlns:p14="http://schemas.microsoft.com/office/powerpoint/2010/main" val="2922568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FE81B-1C01-4498-6D27-CA8953EB404F}"/>
              </a:ext>
            </a:extLst>
          </p:cNvPr>
          <p:cNvSpPr>
            <a:spLocks noGrp="1"/>
          </p:cNvSpPr>
          <p:nvPr>
            <p:ph type="title"/>
          </p:nvPr>
        </p:nvSpPr>
        <p:spPr/>
        <p:txBody>
          <a:bodyPr/>
          <a:lstStyle/>
          <a:p>
            <a:r>
              <a:rPr lang="en-US"/>
              <a:t>Passive Voice and Sentence Struture</a:t>
            </a:r>
          </a:p>
        </p:txBody>
      </p:sp>
      <p:sp>
        <p:nvSpPr>
          <p:cNvPr id="3" name="Content Placeholder 2">
            <a:extLst>
              <a:ext uri="{FF2B5EF4-FFF2-40B4-BE49-F238E27FC236}">
                <a16:creationId xmlns:a16="http://schemas.microsoft.com/office/drawing/2014/main" id="{982FD847-18E1-2148-0C7E-03F2AA33B535}"/>
              </a:ext>
            </a:extLst>
          </p:cNvPr>
          <p:cNvSpPr>
            <a:spLocks noGrp="1"/>
          </p:cNvSpPr>
          <p:nvPr>
            <p:ph idx="1"/>
          </p:nvPr>
        </p:nvSpPr>
        <p:spPr/>
        <p:txBody>
          <a:bodyPr>
            <a:normAutofit/>
          </a:bodyPr>
          <a:lstStyle/>
          <a:p>
            <a:r>
              <a:rPr lang="en-US" sz="3200"/>
              <a:t>Every sentence must have a subject and a verb.</a:t>
            </a:r>
          </a:p>
          <a:p>
            <a:r>
              <a:rPr lang="en-US" sz="3200"/>
              <a:t>This is true in both Chinese and English</a:t>
            </a:r>
          </a:p>
          <a:p>
            <a:r>
              <a:rPr lang="en-US" sz="3200"/>
              <a:t>In regular active voice, the subject is the source of the verb’s action; we are describing what the subject is doing</a:t>
            </a:r>
          </a:p>
          <a:p>
            <a:r>
              <a:rPr lang="en-US" sz="3200" b="1"/>
              <a:t>I walk, he studies, they slept </a:t>
            </a:r>
          </a:p>
        </p:txBody>
      </p:sp>
    </p:spTree>
    <p:extLst>
      <p:ext uri="{BB962C8B-B14F-4D97-AF65-F5344CB8AC3E}">
        <p14:creationId xmlns:p14="http://schemas.microsoft.com/office/powerpoint/2010/main" val="192599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64BD-1F08-4F12-B545-3F5B29C2CB29}"/>
              </a:ext>
            </a:extLst>
          </p:cNvPr>
          <p:cNvSpPr>
            <a:spLocks noGrp="1"/>
          </p:cNvSpPr>
          <p:nvPr>
            <p:ph type="title"/>
          </p:nvPr>
        </p:nvSpPr>
        <p:spPr>
          <a:xfrm>
            <a:off x="1695572" y="692972"/>
            <a:ext cx="8800856" cy="1296597"/>
          </a:xfrm>
        </p:spPr>
        <p:txBody>
          <a:bodyPr>
            <a:normAutofit/>
          </a:bodyPr>
          <a:lstStyle/>
          <a:p>
            <a:pPr algn="ctr"/>
            <a:r>
              <a:rPr lang="en-CA" sz="5400" dirty="0"/>
              <a:t>The </a:t>
            </a:r>
            <a:r>
              <a:rPr lang="en-CA" sz="5400"/>
              <a:t>Passive Voice</a:t>
            </a:r>
            <a:endParaRPr lang="en-CA" sz="5400" dirty="0"/>
          </a:p>
        </p:txBody>
      </p:sp>
      <p:sp>
        <p:nvSpPr>
          <p:cNvPr id="3" name="Content Placeholder 2">
            <a:extLst>
              <a:ext uri="{FF2B5EF4-FFF2-40B4-BE49-F238E27FC236}">
                <a16:creationId xmlns:a16="http://schemas.microsoft.com/office/drawing/2014/main" id="{9A12E41D-9700-4C71-BC6D-9DA4352C8347}"/>
              </a:ext>
            </a:extLst>
          </p:cNvPr>
          <p:cNvSpPr>
            <a:spLocks noGrp="1"/>
          </p:cNvSpPr>
          <p:nvPr>
            <p:ph idx="1"/>
          </p:nvPr>
        </p:nvSpPr>
        <p:spPr>
          <a:xfrm>
            <a:off x="1105263" y="2465425"/>
            <a:ext cx="10504161" cy="3699604"/>
          </a:xfrm>
        </p:spPr>
        <p:txBody>
          <a:bodyPr>
            <a:normAutofit/>
          </a:bodyPr>
          <a:lstStyle/>
          <a:p>
            <a:r>
              <a:rPr lang="en-US" sz="3600"/>
              <a:t>…is w</a:t>
            </a:r>
            <a:r>
              <a:rPr lang="en-CA" sz="3600"/>
              <a:t>hen</a:t>
            </a:r>
            <a:r>
              <a:rPr lang="en-US" sz="3600"/>
              <a:t> the</a:t>
            </a:r>
            <a:r>
              <a:rPr lang="en-CA" sz="3600"/>
              <a:t> </a:t>
            </a:r>
            <a:r>
              <a:rPr lang="en-CA" sz="3600" b="1"/>
              <a:t>object</a:t>
            </a:r>
            <a:r>
              <a:rPr lang="en-CA" sz="3600"/>
              <a:t> </a:t>
            </a:r>
            <a:r>
              <a:rPr lang="en-US" sz="3600" i="1"/>
              <a:t>receiving</a:t>
            </a:r>
            <a:r>
              <a:rPr lang="en-US" sz="3600"/>
              <a:t> the verb action </a:t>
            </a:r>
            <a:r>
              <a:rPr lang="en-CA" sz="3600"/>
              <a:t>becomes </a:t>
            </a:r>
            <a:r>
              <a:rPr lang="en-CA" sz="3600" dirty="0"/>
              <a:t>the focus of a sentence, not </a:t>
            </a:r>
            <a:r>
              <a:rPr lang="en-CA" sz="3600"/>
              <a:t>the </a:t>
            </a:r>
            <a:r>
              <a:rPr lang="en-CA" sz="3600" b="1"/>
              <a:t>subject</a:t>
            </a:r>
            <a:r>
              <a:rPr lang="en-US" sz="3600" b="1"/>
              <a:t> </a:t>
            </a:r>
            <a:r>
              <a:rPr lang="en-US" sz="3600"/>
              <a:t>doing it</a:t>
            </a:r>
            <a:endParaRPr lang="en-CA" sz="3600" dirty="0"/>
          </a:p>
          <a:p>
            <a:endParaRPr lang="en-CA" sz="3600" dirty="0"/>
          </a:p>
          <a:p>
            <a:r>
              <a:rPr lang="en-US" sz="4400"/>
              <a:t>W</a:t>
            </a:r>
            <a:r>
              <a:rPr lang="en-CA" sz="4400"/>
              <a:t>hat’s </a:t>
            </a:r>
            <a:r>
              <a:rPr lang="en-CA" sz="4400" dirty="0"/>
              <a:t>important is </a:t>
            </a:r>
            <a:r>
              <a:rPr lang="en-CA" sz="4400" b="1" dirty="0"/>
              <a:t>what</a:t>
            </a:r>
            <a:r>
              <a:rPr lang="en-CA" sz="4400" dirty="0"/>
              <a:t> happens</a:t>
            </a:r>
            <a:r>
              <a:rPr lang="en-CA" sz="4400"/>
              <a:t>, </a:t>
            </a:r>
            <a:br>
              <a:rPr lang="en-US" sz="4400"/>
            </a:br>
            <a:r>
              <a:rPr lang="en-CA" sz="4400" i="1"/>
              <a:t>not</a:t>
            </a:r>
            <a:r>
              <a:rPr lang="en-CA" sz="4400"/>
              <a:t> </a:t>
            </a:r>
            <a:r>
              <a:rPr lang="en-CA" sz="4400" b="1"/>
              <a:t>who</a:t>
            </a:r>
            <a:r>
              <a:rPr lang="en-CA" sz="4400"/>
              <a:t> </a:t>
            </a:r>
            <a:r>
              <a:rPr lang="en-CA" sz="4400" dirty="0"/>
              <a:t>does it</a:t>
            </a:r>
          </a:p>
        </p:txBody>
      </p:sp>
    </p:spTree>
    <p:extLst>
      <p:ext uri="{BB962C8B-B14F-4D97-AF65-F5344CB8AC3E}">
        <p14:creationId xmlns:p14="http://schemas.microsoft.com/office/powerpoint/2010/main" val="201565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EEBB-B889-4B4F-9955-C6E9F93D815C}"/>
              </a:ext>
            </a:extLst>
          </p:cNvPr>
          <p:cNvSpPr>
            <a:spLocks noGrp="1"/>
          </p:cNvSpPr>
          <p:nvPr>
            <p:ph type="title"/>
          </p:nvPr>
        </p:nvSpPr>
        <p:spPr>
          <a:xfrm>
            <a:off x="2231136" y="1005559"/>
            <a:ext cx="7729728" cy="1188720"/>
          </a:xfrm>
        </p:spPr>
        <p:txBody>
          <a:bodyPr>
            <a:normAutofit/>
          </a:bodyPr>
          <a:lstStyle/>
          <a:p>
            <a:r>
              <a:rPr lang="en-US" sz="5400"/>
              <a:t>Chinese is no different</a:t>
            </a:r>
            <a:endParaRPr lang="en-CA" sz="5400" dirty="0"/>
          </a:p>
        </p:txBody>
      </p:sp>
      <p:sp>
        <p:nvSpPr>
          <p:cNvPr id="3" name="Content Placeholder 2">
            <a:extLst>
              <a:ext uri="{FF2B5EF4-FFF2-40B4-BE49-F238E27FC236}">
                <a16:creationId xmlns:a16="http://schemas.microsoft.com/office/drawing/2014/main" id="{E78FEC4E-89B1-4E0D-95E0-14AFEEE4BA2E}"/>
              </a:ext>
            </a:extLst>
          </p:cNvPr>
          <p:cNvSpPr>
            <a:spLocks noGrp="1"/>
          </p:cNvSpPr>
          <p:nvPr>
            <p:ph idx="1"/>
          </p:nvPr>
        </p:nvSpPr>
        <p:spPr>
          <a:xfrm>
            <a:off x="816712" y="3041458"/>
            <a:ext cx="6011583" cy="2810983"/>
          </a:xfrm>
        </p:spPr>
        <p:txBody>
          <a:bodyPr>
            <a:normAutofit/>
          </a:bodyPr>
          <a:lstStyle/>
          <a:p>
            <a:r>
              <a:rPr lang="zh-CN" altLang="en-US" sz="7200"/>
              <a:t>他撞了我车！</a:t>
            </a:r>
            <a:endParaRPr lang="en-US" altLang="zh-CN" sz="7200"/>
          </a:p>
          <a:p>
            <a:r>
              <a:rPr lang="zh-CN" altLang="en-US" sz="7200"/>
              <a:t>我车被撞了</a:t>
            </a:r>
            <a:r>
              <a:rPr lang="en-CA" altLang="zh-CN" sz="7200"/>
              <a:t>!</a:t>
            </a:r>
            <a:endParaRPr lang="en-CA" sz="7200" dirty="0"/>
          </a:p>
        </p:txBody>
      </p:sp>
      <p:pic>
        <p:nvPicPr>
          <p:cNvPr id="1026" name="Picture 2" descr="Image result for car crash">
            <a:extLst>
              <a:ext uri="{FF2B5EF4-FFF2-40B4-BE49-F238E27FC236}">
                <a16:creationId xmlns:a16="http://schemas.microsoft.com/office/drawing/2014/main" id="{2256F222-537C-48D9-9BBC-58B23632C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471" y="2751174"/>
            <a:ext cx="4531817" cy="3391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86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e the source image">
            <a:extLst>
              <a:ext uri="{FF2B5EF4-FFF2-40B4-BE49-F238E27FC236}">
                <a16:creationId xmlns:a16="http://schemas.microsoft.com/office/drawing/2014/main" id="{BE5A2F91-2278-47C1-B480-3BE3314BC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93"/>
          <a:stretch/>
        </p:blipFill>
        <p:spPr bwMode="auto">
          <a:xfrm>
            <a:off x="5972175" y="2445167"/>
            <a:ext cx="6082322" cy="44312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1A0477-8E9C-4F67-9D60-F417FBCAE864}"/>
              </a:ext>
            </a:extLst>
          </p:cNvPr>
          <p:cNvSpPr txBox="1"/>
          <p:nvPr/>
        </p:nvSpPr>
        <p:spPr>
          <a:xfrm>
            <a:off x="10273323" y="2735035"/>
            <a:ext cx="1571625" cy="523220"/>
          </a:xfrm>
          <a:prstGeom prst="rect">
            <a:avLst/>
          </a:prstGeom>
          <a:noFill/>
        </p:spPr>
        <p:txBody>
          <a:bodyPr wrap="square" rtlCol="0">
            <a:spAutoFit/>
          </a:bodyPr>
          <a:lstStyle/>
          <a:p>
            <a:r>
              <a:rPr lang="en-CA" sz="2800" dirty="0"/>
              <a:t>My Car!</a:t>
            </a:r>
          </a:p>
        </p:txBody>
      </p:sp>
      <p:pic>
        <p:nvPicPr>
          <p:cNvPr id="3074" name="Picture 2" descr="See the source image">
            <a:extLst>
              <a:ext uri="{FF2B5EF4-FFF2-40B4-BE49-F238E27FC236}">
                <a16:creationId xmlns:a16="http://schemas.microsoft.com/office/drawing/2014/main" id="{00E3F01B-CA52-42E4-8657-3802ABCEC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52" y="2369741"/>
            <a:ext cx="5120297" cy="44148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04735E-1879-4622-90A9-AD167E0E545A}"/>
              </a:ext>
            </a:extLst>
          </p:cNvPr>
          <p:cNvSpPr txBox="1"/>
          <p:nvPr/>
        </p:nvSpPr>
        <p:spPr>
          <a:xfrm>
            <a:off x="1110995" y="518306"/>
            <a:ext cx="3664839" cy="1938992"/>
          </a:xfrm>
          <a:prstGeom prst="rect">
            <a:avLst/>
          </a:prstGeom>
          <a:noFill/>
        </p:spPr>
        <p:txBody>
          <a:bodyPr wrap="square" rtlCol="0">
            <a:spAutoFit/>
          </a:bodyPr>
          <a:lstStyle/>
          <a:p>
            <a:r>
              <a:rPr lang="en-CA" sz="6000" b="1" dirty="0"/>
              <a:t>You</a:t>
            </a:r>
            <a:r>
              <a:rPr lang="en-CA" sz="6000" dirty="0"/>
              <a:t> hit my car!</a:t>
            </a:r>
          </a:p>
        </p:txBody>
      </p:sp>
      <p:sp>
        <p:nvSpPr>
          <p:cNvPr id="8" name="TextBox 7">
            <a:extLst>
              <a:ext uri="{FF2B5EF4-FFF2-40B4-BE49-F238E27FC236}">
                <a16:creationId xmlns:a16="http://schemas.microsoft.com/office/drawing/2014/main" id="{6E0E7453-C8E1-4597-BF7B-2717C6D124FA}"/>
              </a:ext>
            </a:extLst>
          </p:cNvPr>
          <p:cNvSpPr txBox="1"/>
          <p:nvPr/>
        </p:nvSpPr>
        <p:spPr>
          <a:xfrm>
            <a:off x="5746732" y="506175"/>
            <a:ext cx="5829300" cy="1938992"/>
          </a:xfrm>
          <a:prstGeom prst="rect">
            <a:avLst/>
          </a:prstGeom>
          <a:noFill/>
        </p:spPr>
        <p:txBody>
          <a:bodyPr wrap="square" rtlCol="0">
            <a:spAutoFit/>
          </a:bodyPr>
          <a:lstStyle/>
          <a:p>
            <a:r>
              <a:rPr lang="en-CA" sz="6000" b="1" dirty="0"/>
              <a:t>My car </a:t>
            </a:r>
            <a:r>
              <a:rPr lang="en-CA" sz="6000" dirty="0"/>
              <a:t>was hit (by you)…</a:t>
            </a:r>
          </a:p>
        </p:txBody>
      </p:sp>
    </p:spTree>
    <p:extLst>
      <p:ext uri="{BB962C8B-B14F-4D97-AF65-F5344CB8AC3E}">
        <p14:creationId xmlns:p14="http://schemas.microsoft.com/office/powerpoint/2010/main" val="186086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37E6-B2F3-4C53-831D-51FEE1883490}"/>
              </a:ext>
            </a:extLst>
          </p:cNvPr>
          <p:cNvSpPr>
            <a:spLocks noGrp="1"/>
          </p:cNvSpPr>
          <p:nvPr>
            <p:ph type="title"/>
          </p:nvPr>
        </p:nvSpPr>
        <p:spPr>
          <a:xfrm>
            <a:off x="1647825" y="469447"/>
            <a:ext cx="8896350" cy="775689"/>
          </a:xfrm>
        </p:spPr>
        <p:txBody>
          <a:bodyPr>
            <a:normAutofit/>
          </a:bodyPr>
          <a:lstStyle/>
          <a:p>
            <a:r>
              <a:rPr lang="en-CA" sz="3600" b="1" u="sng" dirty="0"/>
              <a:t>How do we write passive voice?</a:t>
            </a:r>
          </a:p>
        </p:txBody>
      </p:sp>
      <p:sp>
        <p:nvSpPr>
          <p:cNvPr id="3" name="Content Placeholder 2">
            <a:extLst>
              <a:ext uri="{FF2B5EF4-FFF2-40B4-BE49-F238E27FC236}">
                <a16:creationId xmlns:a16="http://schemas.microsoft.com/office/drawing/2014/main" id="{AFB4D254-51F0-4492-A85D-5D8E21F82790}"/>
              </a:ext>
            </a:extLst>
          </p:cNvPr>
          <p:cNvSpPr>
            <a:spLocks noGrp="1"/>
          </p:cNvSpPr>
          <p:nvPr>
            <p:ph idx="1"/>
          </p:nvPr>
        </p:nvSpPr>
        <p:spPr>
          <a:xfrm>
            <a:off x="1095604" y="1661337"/>
            <a:ext cx="9929029" cy="4109199"/>
          </a:xfrm>
        </p:spPr>
        <p:txBody>
          <a:bodyPr>
            <a:normAutofit fontScale="92500" lnSpcReduction="10000"/>
          </a:bodyPr>
          <a:lstStyle/>
          <a:p>
            <a:r>
              <a:rPr lang="en-CA" sz="4300" dirty="0"/>
              <a:t>The </a:t>
            </a:r>
            <a:r>
              <a:rPr lang="en-CA" sz="4300"/>
              <a:t>most common </a:t>
            </a:r>
            <a:r>
              <a:rPr lang="en-CA" sz="4300" dirty="0"/>
              <a:t>way is </a:t>
            </a:r>
            <a:r>
              <a:rPr lang="en-CA" sz="4300" b="1" dirty="0">
                <a:solidFill>
                  <a:srgbClr val="FF0000"/>
                </a:solidFill>
              </a:rPr>
              <a:t>be</a:t>
            </a:r>
            <a:r>
              <a:rPr lang="en-CA" sz="4300" dirty="0"/>
              <a:t> + </a:t>
            </a:r>
            <a:r>
              <a:rPr lang="en-CA" sz="4300" b="1" dirty="0">
                <a:solidFill>
                  <a:srgbClr val="0070C0"/>
                </a:solidFill>
              </a:rPr>
              <a:t>past form</a:t>
            </a:r>
          </a:p>
          <a:p>
            <a:endParaRPr lang="en-CA" sz="4000" b="1" dirty="0"/>
          </a:p>
          <a:p>
            <a:r>
              <a:rPr lang="en-CA" sz="4000" dirty="0"/>
              <a:t>Y</a:t>
            </a:r>
            <a:r>
              <a:rPr lang="en-CA" sz="5200" dirty="0"/>
              <a:t>ou </a:t>
            </a:r>
            <a:r>
              <a:rPr lang="en-CA" sz="5200" b="1" dirty="0">
                <a:solidFill>
                  <a:srgbClr val="FF0000"/>
                </a:solidFill>
              </a:rPr>
              <a:t>were</a:t>
            </a:r>
            <a:r>
              <a:rPr lang="en-CA" sz="5200" dirty="0"/>
              <a:t> </a:t>
            </a:r>
            <a:r>
              <a:rPr lang="en-CA" sz="5200" b="1" dirty="0">
                <a:solidFill>
                  <a:srgbClr val="0070C0"/>
                </a:solidFill>
              </a:rPr>
              <a:t>invited </a:t>
            </a:r>
            <a:r>
              <a:rPr lang="en-CA" sz="5200" dirty="0">
                <a:solidFill>
                  <a:schemeClr val="tx1"/>
                </a:solidFill>
              </a:rPr>
              <a:t>by me</a:t>
            </a:r>
            <a:r>
              <a:rPr lang="en-CA" sz="5200" b="1" dirty="0">
                <a:solidFill>
                  <a:schemeClr val="tx1"/>
                </a:solidFill>
              </a:rPr>
              <a:t>.</a:t>
            </a:r>
            <a:endParaRPr lang="en-CA" sz="5200" dirty="0">
              <a:solidFill>
                <a:schemeClr val="tx1"/>
              </a:solidFill>
            </a:endParaRPr>
          </a:p>
          <a:p>
            <a:r>
              <a:rPr lang="en-CA" sz="5200" dirty="0"/>
              <a:t>It </a:t>
            </a:r>
            <a:r>
              <a:rPr lang="en-CA" sz="5200" b="1" dirty="0">
                <a:solidFill>
                  <a:srgbClr val="FF0000"/>
                </a:solidFill>
              </a:rPr>
              <a:t>was</a:t>
            </a:r>
            <a:r>
              <a:rPr lang="en-CA" sz="5200" dirty="0"/>
              <a:t> </a:t>
            </a:r>
            <a:r>
              <a:rPr lang="en-CA" sz="5200" b="1" dirty="0">
                <a:solidFill>
                  <a:srgbClr val="0070C0"/>
                </a:solidFill>
              </a:rPr>
              <a:t>unearthed </a:t>
            </a:r>
            <a:r>
              <a:rPr lang="en-CA" sz="5200" dirty="0"/>
              <a:t>by scientists.</a:t>
            </a:r>
          </a:p>
          <a:p>
            <a:r>
              <a:rPr lang="en-CA" sz="5200" dirty="0"/>
              <a:t>When all </a:t>
            </a:r>
            <a:r>
              <a:rPr lang="en-CA" sz="5200" b="1" dirty="0">
                <a:solidFill>
                  <a:srgbClr val="FF0000"/>
                </a:solidFill>
              </a:rPr>
              <a:t>is</a:t>
            </a:r>
            <a:r>
              <a:rPr lang="en-CA" sz="5200" b="1" dirty="0"/>
              <a:t> </a:t>
            </a:r>
            <a:r>
              <a:rPr lang="en-CA" sz="5200" b="1" dirty="0">
                <a:solidFill>
                  <a:srgbClr val="0070C0"/>
                </a:solidFill>
              </a:rPr>
              <a:t>lost</a:t>
            </a:r>
            <a:r>
              <a:rPr lang="en-CA" sz="5200" dirty="0"/>
              <a:t>, then all </a:t>
            </a:r>
            <a:r>
              <a:rPr lang="en-CA" sz="5200" b="1" dirty="0">
                <a:solidFill>
                  <a:srgbClr val="FF0000"/>
                </a:solidFill>
              </a:rPr>
              <a:t>is</a:t>
            </a:r>
            <a:r>
              <a:rPr lang="en-CA" sz="5200" b="1" dirty="0"/>
              <a:t> </a:t>
            </a:r>
            <a:r>
              <a:rPr lang="en-CA" sz="5200" b="1" dirty="0">
                <a:solidFill>
                  <a:srgbClr val="0070C0"/>
                </a:solidFill>
              </a:rPr>
              <a:t>found</a:t>
            </a:r>
            <a:r>
              <a:rPr lang="en-CA" sz="5200" dirty="0"/>
              <a:t>.</a:t>
            </a:r>
          </a:p>
        </p:txBody>
      </p:sp>
    </p:spTree>
    <p:extLst>
      <p:ext uri="{BB962C8B-B14F-4D97-AF65-F5344CB8AC3E}">
        <p14:creationId xmlns:p14="http://schemas.microsoft.com/office/powerpoint/2010/main" val="141252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7219-BF04-F9AC-0E4A-1F18CC340BD6}"/>
              </a:ext>
            </a:extLst>
          </p:cNvPr>
          <p:cNvSpPr>
            <a:spLocks noGrp="1"/>
          </p:cNvSpPr>
          <p:nvPr>
            <p:ph type="title"/>
          </p:nvPr>
        </p:nvSpPr>
        <p:spPr/>
        <p:txBody>
          <a:bodyPr/>
          <a:lstStyle/>
          <a:p>
            <a:r>
              <a:rPr lang="en-US"/>
              <a:t>Methods Review</a:t>
            </a:r>
          </a:p>
        </p:txBody>
      </p:sp>
      <p:sp>
        <p:nvSpPr>
          <p:cNvPr id="3" name="Content Placeholder 2">
            <a:extLst>
              <a:ext uri="{FF2B5EF4-FFF2-40B4-BE49-F238E27FC236}">
                <a16:creationId xmlns:a16="http://schemas.microsoft.com/office/drawing/2014/main" id="{F7264FB5-3589-427B-4B70-11E0ECEA4D55}"/>
              </a:ext>
            </a:extLst>
          </p:cNvPr>
          <p:cNvSpPr>
            <a:spLocks noGrp="1"/>
          </p:cNvSpPr>
          <p:nvPr>
            <p:ph idx="1"/>
          </p:nvPr>
        </p:nvSpPr>
        <p:spPr/>
        <p:txBody>
          <a:bodyPr>
            <a:normAutofit/>
          </a:bodyPr>
          <a:lstStyle/>
          <a:p>
            <a:pPr marL="0" indent="0">
              <a:buNone/>
            </a:pPr>
            <a:r>
              <a:rPr lang="en-US" sz="3600"/>
              <a:t>Focus Groups consist of</a:t>
            </a:r>
          </a:p>
          <a:p>
            <a:r>
              <a:rPr lang="en-US" sz="3600"/>
              <a:t>Multiple participants</a:t>
            </a:r>
          </a:p>
          <a:p>
            <a:r>
              <a:rPr lang="en-US" sz="3600"/>
              <a:t>Moderator(s)</a:t>
            </a:r>
          </a:p>
          <a:p>
            <a:r>
              <a:rPr lang="en-US" sz="3600"/>
              <a:t>A topic to focus on</a:t>
            </a:r>
          </a:p>
        </p:txBody>
      </p:sp>
    </p:spTree>
    <p:extLst>
      <p:ext uri="{BB962C8B-B14F-4D97-AF65-F5344CB8AC3E}">
        <p14:creationId xmlns:p14="http://schemas.microsoft.com/office/powerpoint/2010/main" val="2582984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4660D0-DF21-4451-AA9A-ACF4C9B60CDC}"/>
              </a:ext>
            </a:extLst>
          </p:cNvPr>
          <p:cNvSpPr>
            <a:spLocks noGrp="1"/>
          </p:cNvSpPr>
          <p:nvPr>
            <p:ph idx="1"/>
          </p:nvPr>
        </p:nvSpPr>
        <p:spPr>
          <a:xfrm>
            <a:off x="1022397" y="882051"/>
            <a:ext cx="10341150" cy="5078827"/>
          </a:xfrm>
        </p:spPr>
        <p:txBody>
          <a:bodyPr>
            <a:normAutofit/>
          </a:bodyPr>
          <a:lstStyle/>
          <a:p>
            <a:pPr marL="0" indent="0">
              <a:buNone/>
            </a:pPr>
            <a:r>
              <a:rPr lang="en-CA" sz="3600" dirty="0"/>
              <a:t>Since the important verb is the verb </a:t>
            </a:r>
            <a:r>
              <a:rPr lang="en-CA" sz="3600" b="1" dirty="0"/>
              <a:t>To Be, </a:t>
            </a:r>
            <a:r>
              <a:rPr lang="en-CA" sz="3600" dirty="0"/>
              <a:t>that is the verb </a:t>
            </a:r>
            <a:r>
              <a:rPr lang="en-CA" sz="3600"/>
              <a:t>we </a:t>
            </a:r>
            <a:r>
              <a:rPr lang="en-US" sz="3600"/>
              <a:t>conjugate</a:t>
            </a:r>
            <a:endParaRPr lang="en-CA" sz="3600" dirty="0"/>
          </a:p>
          <a:p>
            <a:pPr marL="0" indent="0">
              <a:buNone/>
            </a:pPr>
            <a:endParaRPr lang="en-CA" b="1" dirty="0"/>
          </a:p>
          <a:p>
            <a:pPr algn="ctr"/>
            <a:r>
              <a:rPr lang="en-CA" sz="4000" dirty="0"/>
              <a:t>The festival </a:t>
            </a:r>
            <a:r>
              <a:rPr lang="en-CA" sz="4000" b="1" dirty="0"/>
              <a:t>is</a:t>
            </a:r>
            <a:r>
              <a:rPr lang="en-CA" sz="4000" dirty="0"/>
              <a:t> held in the </a:t>
            </a:r>
            <a:r>
              <a:rPr lang="en-CA" sz="4000"/>
              <a:t>winter.</a:t>
            </a:r>
            <a:r>
              <a:rPr lang="en-US" sz="4000"/>
              <a:t> (Present)</a:t>
            </a:r>
            <a:endParaRPr lang="en-CA" sz="4000" dirty="0"/>
          </a:p>
          <a:p>
            <a:pPr marL="0" indent="0" algn="ctr">
              <a:buNone/>
            </a:pPr>
            <a:endParaRPr lang="en-US" sz="4000"/>
          </a:p>
          <a:p>
            <a:pPr marL="0" indent="0" algn="ctr">
              <a:buNone/>
            </a:pPr>
            <a:endParaRPr lang="en-CA" sz="4000" dirty="0"/>
          </a:p>
          <a:p>
            <a:pPr algn="ctr"/>
            <a:r>
              <a:rPr lang="en-CA" sz="4000" dirty="0"/>
              <a:t>The festival </a:t>
            </a:r>
            <a:r>
              <a:rPr lang="en-CA" sz="4000" b="1"/>
              <a:t>was</a:t>
            </a:r>
            <a:r>
              <a:rPr lang="en-CA" sz="4000"/>
              <a:t> held </a:t>
            </a:r>
            <a:r>
              <a:rPr lang="en-CA" sz="4000" dirty="0"/>
              <a:t>in </a:t>
            </a:r>
            <a:r>
              <a:rPr lang="en-CA" sz="4000"/>
              <a:t>the winter</a:t>
            </a:r>
            <a:r>
              <a:rPr lang="en-US" sz="4000"/>
              <a:t> (Past)</a:t>
            </a:r>
            <a:endParaRPr lang="en-CA" sz="4000" dirty="0"/>
          </a:p>
        </p:txBody>
      </p:sp>
      <p:sp>
        <p:nvSpPr>
          <p:cNvPr id="4" name="Arrow: Down 3">
            <a:extLst>
              <a:ext uri="{FF2B5EF4-FFF2-40B4-BE49-F238E27FC236}">
                <a16:creationId xmlns:a16="http://schemas.microsoft.com/office/drawing/2014/main" id="{B1BBF1EA-33A5-45F1-9E91-8D0E35E79CCD}"/>
              </a:ext>
            </a:extLst>
          </p:cNvPr>
          <p:cNvSpPr/>
          <p:nvPr/>
        </p:nvSpPr>
        <p:spPr>
          <a:xfrm>
            <a:off x="2788920" y="3801139"/>
            <a:ext cx="6614160" cy="92456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8056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F599-282D-E12F-124F-EFEBE089196F}"/>
              </a:ext>
            </a:extLst>
          </p:cNvPr>
          <p:cNvSpPr>
            <a:spLocks noGrp="1"/>
          </p:cNvSpPr>
          <p:nvPr>
            <p:ph type="title"/>
          </p:nvPr>
        </p:nvSpPr>
        <p:spPr/>
        <p:txBody>
          <a:bodyPr/>
          <a:lstStyle/>
          <a:p>
            <a:r>
              <a:rPr lang="en-US"/>
              <a:t>Why is this important for us?</a:t>
            </a:r>
          </a:p>
        </p:txBody>
      </p:sp>
      <p:sp>
        <p:nvSpPr>
          <p:cNvPr id="3" name="Content Placeholder 2">
            <a:extLst>
              <a:ext uri="{FF2B5EF4-FFF2-40B4-BE49-F238E27FC236}">
                <a16:creationId xmlns:a16="http://schemas.microsoft.com/office/drawing/2014/main" id="{D339085A-19F8-8736-89FC-7E9FB318310D}"/>
              </a:ext>
            </a:extLst>
          </p:cNvPr>
          <p:cNvSpPr>
            <a:spLocks noGrp="1"/>
          </p:cNvSpPr>
          <p:nvPr>
            <p:ph type="body" idx="1"/>
          </p:nvPr>
        </p:nvSpPr>
        <p:spPr/>
        <p:txBody>
          <a:bodyPr/>
          <a:lstStyle/>
          <a:p>
            <a:r>
              <a:rPr lang="en-US"/>
              <a:t>Have a look at the paper’s abstract.</a:t>
            </a:r>
          </a:p>
        </p:txBody>
      </p:sp>
    </p:spTree>
    <p:extLst>
      <p:ext uri="{BB962C8B-B14F-4D97-AF65-F5344CB8AC3E}">
        <p14:creationId xmlns:p14="http://schemas.microsoft.com/office/powerpoint/2010/main" val="1032623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2D7B10-7C02-DD39-55F0-5FD6AEF0595A}"/>
              </a:ext>
            </a:extLst>
          </p:cNvPr>
          <p:cNvSpPr txBox="1"/>
          <p:nvPr/>
        </p:nvSpPr>
        <p:spPr>
          <a:xfrm>
            <a:off x="903767" y="1137453"/>
            <a:ext cx="9961378" cy="4832092"/>
          </a:xfrm>
          <a:prstGeom prst="rect">
            <a:avLst/>
          </a:prstGeom>
          <a:noFill/>
        </p:spPr>
        <p:txBody>
          <a:bodyPr wrap="square">
            <a:spAutoFit/>
          </a:bodyPr>
          <a:lstStyle/>
          <a:p>
            <a:r>
              <a:rPr lang="en-US" sz="2800"/>
              <a:t>Plagiarism </a:t>
            </a:r>
            <a:r>
              <a:rPr lang="en-US" sz="2800" b="1"/>
              <a:t>is perceived</a:t>
            </a:r>
            <a:r>
              <a:rPr lang="en-US" sz="2800"/>
              <a:t> to be a growing problem and universities </a:t>
            </a:r>
            <a:r>
              <a:rPr lang="en-US" sz="2800" b="1"/>
              <a:t>are being required</a:t>
            </a:r>
            <a:r>
              <a:rPr lang="en-US" sz="2800"/>
              <a:t> to devote increasing time and resources to combating it. Theory and research in psychology show that a thorough understanding of an individual’s view of an issue or problem is an essential requirement for successful change of that person’s attitudes and behaviour. This pilot study explores students’ perceptions of a number of issues relating to plagiarism in an Australian university. In the pilot study, focus groups </a:t>
            </a:r>
            <a:r>
              <a:rPr lang="en-US" sz="2800" b="1"/>
              <a:t>were held</a:t>
            </a:r>
            <a:r>
              <a:rPr lang="en-US" sz="2800"/>
              <a:t> with students across discipline areas, year and mode of study. A thematic analysis revealed six themes of perceptions of plagiarism: confusion, fear, perceived sanctions, perceived seriousness, academic consequences and resentment.</a:t>
            </a:r>
          </a:p>
        </p:txBody>
      </p:sp>
    </p:spTree>
    <p:extLst>
      <p:ext uri="{BB962C8B-B14F-4D97-AF65-F5344CB8AC3E}">
        <p14:creationId xmlns:p14="http://schemas.microsoft.com/office/powerpoint/2010/main" val="2876596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98B4-7BC3-334F-AD6E-AD2AB82C09E6}"/>
              </a:ext>
            </a:extLst>
          </p:cNvPr>
          <p:cNvSpPr>
            <a:spLocks noGrp="1"/>
          </p:cNvSpPr>
          <p:nvPr>
            <p:ph type="title"/>
          </p:nvPr>
        </p:nvSpPr>
        <p:spPr>
          <a:xfrm>
            <a:off x="1305771" y="783798"/>
            <a:ext cx="8052540" cy="1236387"/>
          </a:xfrm>
        </p:spPr>
        <p:txBody>
          <a:bodyPr>
            <a:normAutofit fontScale="90000"/>
          </a:bodyPr>
          <a:lstStyle/>
          <a:p>
            <a:pPr algn="ctr"/>
            <a:r>
              <a:rPr lang="en-US" sz="4400"/>
              <a:t>Passive Voice in</a:t>
            </a:r>
            <a:br>
              <a:rPr lang="en-US" sz="4400"/>
            </a:br>
            <a:r>
              <a:rPr lang="en-US" sz="4400"/>
              <a:t>Formal Writing</a:t>
            </a:r>
          </a:p>
        </p:txBody>
      </p:sp>
      <p:sp>
        <p:nvSpPr>
          <p:cNvPr id="3" name="Content Placeholder 2">
            <a:extLst>
              <a:ext uri="{FF2B5EF4-FFF2-40B4-BE49-F238E27FC236}">
                <a16:creationId xmlns:a16="http://schemas.microsoft.com/office/drawing/2014/main" id="{DCF9E857-4535-2D48-B5ED-C38D19691D94}"/>
              </a:ext>
            </a:extLst>
          </p:cNvPr>
          <p:cNvSpPr>
            <a:spLocks noGrp="1"/>
          </p:cNvSpPr>
          <p:nvPr>
            <p:ph idx="1"/>
          </p:nvPr>
        </p:nvSpPr>
        <p:spPr>
          <a:xfrm>
            <a:off x="1010333" y="2776862"/>
            <a:ext cx="7347856" cy="3500437"/>
          </a:xfrm>
        </p:spPr>
        <p:txBody>
          <a:bodyPr>
            <a:normAutofit/>
          </a:bodyPr>
          <a:lstStyle/>
          <a:p>
            <a:pPr marL="0" indent="0">
              <a:buNone/>
            </a:pPr>
            <a:r>
              <a:rPr lang="en-US" sz="3600"/>
              <a:t>Used in Reports and Articles (such as about crime – perpetrator unknown)</a:t>
            </a:r>
          </a:p>
          <a:p>
            <a:pPr marL="0" indent="0">
              <a:buNone/>
            </a:pPr>
            <a:r>
              <a:rPr lang="en-US" sz="3600" i="1"/>
              <a:t>“A ring and necklace were stolen this morning.”</a:t>
            </a:r>
          </a:p>
          <a:p>
            <a:pPr marL="0" indent="0">
              <a:buNone/>
            </a:pPr>
            <a:r>
              <a:rPr lang="en-US" sz="3600" i="1"/>
              <a:t>“A stolen car was found abandoned…”</a:t>
            </a:r>
          </a:p>
        </p:txBody>
      </p:sp>
      <p:pic>
        <p:nvPicPr>
          <p:cNvPr id="6" name="Picture 5">
            <a:extLst>
              <a:ext uri="{FF2B5EF4-FFF2-40B4-BE49-F238E27FC236}">
                <a16:creationId xmlns:a16="http://schemas.microsoft.com/office/drawing/2014/main" id="{D74B075A-B524-F84C-BF31-53170C33ABE8}"/>
              </a:ext>
            </a:extLst>
          </p:cNvPr>
          <p:cNvPicPr>
            <a:picLocks noChangeAspect="1"/>
          </p:cNvPicPr>
          <p:nvPr/>
        </p:nvPicPr>
        <p:blipFill>
          <a:blip r:embed="rId2"/>
          <a:stretch>
            <a:fillRect/>
          </a:stretch>
        </p:blipFill>
        <p:spPr>
          <a:xfrm>
            <a:off x="8125602" y="1387929"/>
            <a:ext cx="4543521" cy="5941528"/>
          </a:xfrm>
          <a:prstGeom prst="rect">
            <a:avLst/>
          </a:prstGeom>
        </p:spPr>
      </p:pic>
      <p:pic>
        <p:nvPicPr>
          <p:cNvPr id="9" name="Picture 8">
            <a:extLst>
              <a:ext uri="{FF2B5EF4-FFF2-40B4-BE49-F238E27FC236}">
                <a16:creationId xmlns:a16="http://schemas.microsoft.com/office/drawing/2014/main" id="{5383364B-8332-8943-BFB5-43258BB6E45F}"/>
              </a:ext>
            </a:extLst>
          </p:cNvPr>
          <p:cNvPicPr>
            <a:picLocks noChangeAspect="1"/>
          </p:cNvPicPr>
          <p:nvPr/>
        </p:nvPicPr>
        <p:blipFill>
          <a:blip r:embed="rId3"/>
          <a:stretch>
            <a:fillRect/>
          </a:stretch>
        </p:blipFill>
        <p:spPr>
          <a:xfrm>
            <a:off x="-102921" y="193903"/>
            <a:ext cx="3184071" cy="2388053"/>
          </a:xfrm>
          <a:prstGeom prst="rect">
            <a:avLst/>
          </a:prstGeom>
        </p:spPr>
      </p:pic>
    </p:spTree>
    <p:extLst>
      <p:ext uri="{BB962C8B-B14F-4D97-AF65-F5344CB8AC3E}">
        <p14:creationId xmlns:p14="http://schemas.microsoft.com/office/powerpoint/2010/main" val="309866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10CE4-F33A-873D-A9CB-B7AAD6F9FDE8}"/>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C58742-DD6F-BB45-AD3C-CAE5FB882F52}"/>
              </a:ext>
            </a:extLst>
          </p:cNvPr>
          <p:cNvSpPr>
            <a:spLocks noGrp="1"/>
          </p:cNvSpPr>
          <p:nvPr>
            <p:ph idx="4294967295"/>
          </p:nvPr>
        </p:nvSpPr>
        <p:spPr>
          <a:xfrm>
            <a:off x="133350" y="1275670"/>
            <a:ext cx="12058650" cy="5460094"/>
          </a:xfrm>
        </p:spPr>
        <p:txBody>
          <a:bodyPr>
            <a:noAutofit/>
          </a:bodyPr>
          <a:lstStyle/>
          <a:p>
            <a:r>
              <a:rPr lang="en-US" sz="2400" b="0" i="0">
                <a:solidFill>
                  <a:srgbClr val="333333"/>
                </a:solidFill>
                <a:effectLst/>
                <a:latin typeface="Segoe UI" panose="02000000000000000000" pitchFamily="2" charset="0"/>
              </a:rPr>
              <a:t>Pipelines and climate change </a:t>
            </a:r>
            <a:r>
              <a:rPr lang="en-US" sz="2400" b="1" i="0">
                <a:solidFill>
                  <a:srgbClr val="333333"/>
                </a:solidFill>
                <a:effectLst/>
                <a:latin typeface="Segoe UI" panose="02000000000000000000" pitchFamily="2" charset="0"/>
              </a:rPr>
              <a:t>have</a:t>
            </a:r>
            <a:r>
              <a:rPr lang="en-US" sz="2400" b="0" i="0">
                <a:solidFill>
                  <a:srgbClr val="333333"/>
                </a:solidFill>
                <a:effectLst/>
                <a:latin typeface="Segoe UI" panose="02000000000000000000" pitchFamily="2" charset="0"/>
              </a:rPr>
              <a:t> predictably </a:t>
            </a:r>
            <a:r>
              <a:rPr lang="en-US" sz="2400" b="1" i="0">
                <a:solidFill>
                  <a:srgbClr val="333333"/>
                </a:solidFill>
                <a:effectLst/>
                <a:latin typeface="Segoe UI" panose="02000000000000000000" pitchFamily="2" charset="0"/>
              </a:rPr>
              <a:t>emerged</a:t>
            </a:r>
            <a:r>
              <a:rPr lang="en-US" sz="2400" b="0" i="0">
                <a:solidFill>
                  <a:srgbClr val="333333"/>
                </a:solidFill>
                <a:effectLst/>
                <a:latin typeface="Segoe UI" panose="02000000000000000000" pitchFamily="2" charset="0"/>
              </a:rPr>
              <a:t> as issues on the campaign trail ahead of the Sept. 20 election (Canada, 2021)</a:t>
            </a:r>
          </a:p>
          <a:p>
            <a:r>
              <a:rPr lang="en-US" sz="2400">
                <a:solidFill>
                  <a:srgbClr val="333333"/>
                </a:solidFill>
                <a:latin typeface="Segoe UI" panose="02000000000000000000" pitchFamily="2" charset="0"/>
              </a:rPr>
              <a:t>[Northern Gateway] </a:t>
            </a:r>
            <a:r>
              <a:rPr lang="en-US" sz="2400" b="1" i="0">
                <a:solidFill>
                  <a:srgbClr val="333333"/>
                </a:solidFill>
                <a:effectLst/>
                <a:latin typeface="Segoe UI" panose="02000000000000000000" pitchFamily="2" charset="0"/>
              </a:rPr>
              <a:t>has faced</a:t>
            </a:r>
            <a:r>
              <a:rPr lang="en-US" sz="2400" b="0" i="0">
                <a:solidFill>
                  <a:srgbClr val="333333"/>
                </a:solidFill>
                <a:effectLst/>
                <a:latin typeface="Segoe UI" panose="02000000000000000000" pitchFamily="2" charset="0"/>
              </a:rPr>
              <a:t> fierce opposition from those worried about potential environmental harms.</a:t>
            </a:r>
          </a:p>
          <a:p>
            <a:r>
              <a:rPr lang="en-US" sz="2400" b="0" i="0">
                <a:solidFill>
                  <a:srgbClr val="333333"/>
                </a:solidFill>
                <a:effectLst/>
                <a:latin typeface="Segoe UI" panose="02000000000000000000" pitchFamily="2" charset="0"/>
              </a:rPr>
              <a:t>Most recently, longtime Ontario MP Cheryl Gallant created problems for O'Toole after</a:t>
            </a:r>
            <a:r>
              <a:rPr lang="en-US" sz="2400" b="1" i="0">
                <a:solidFill>
                  <a:srgbClr val="333333"/>
                </a:solidFill>
                <a:effectLst/>
                <a:latin typeface="Segoe UI" panose="02000000000000000000" pitchFamily="2" charset="0"/>
              </a:rPr>
              <a:t> it was revealed</a:t>
            </a:r>
            <a:r>
              <a:rPr lang="en-US" sz="2400" b="0" i="0">
                <a:solidFill>
                  <a:srgbClr val="333333"/>
                </a:solidFill>
                <a:effectLst/>
                <a:latin typeface="Segoe UI" panose="02000000000000000000" pitchFamily="2" charset="0"/>
              </a:rPr>
              <a:t> she sent correspondence to constituents in her riding warning of a pending "climate emergency lockdown" under a re-elected Liberal government.</a:t>
            </a:r>
          </a:p>
          <a:p>
            <a:r>
              <a:rPr lang="en-US" sz="2400" b="0" i="0">
                <a:solidFill>
                  <a:srgbClr val="333333"/>
                </a:solidFill>
                <a:effectLst/>
                <a:latin typeface="Segoe UI" panose="02000000000000000000" pitchFamily="2" charset="0"/>
              </a:rPr>
              <a:t>She had also earlier posted a video, which </a:t>
            </a:r>
            <a:r>
              <a:rPr lang="en-US" sz="2400" b="1" i="0">
                <a:solidFill>
                  <a:srgbClr val="333333"/>
                </a:solidFill>
                <a:effectLst/>
                <a:latin typeface="Segoe UI" panose="02000000000000000000" pitchFamily="2" charset="0"/>
              </a:rPr>
              <a:t>has </a:t>
            </a:r>
            <a:r>
              <a:rPr lang="en-US" sz="2400" b="0" i="0">
                <a:solidFill>
                  <a:srgbClr val="333333"/>
                </a:solidFill>
                <a:effectLst/>
                <a:latin typeface="Segoe UI" panose="02000000000000000000" pitchFamily="2" charset="0"/>
              </a:rPr>
              <a:t>since </a:t>
            </a:r>
            <a:r>
              <a:rPr lang="en-US" sz="2400" b="1" i="0">
                <a:solidFill>
                  <a:srgbClr val="333333"/>
                </a:solidFill>
                <a:effectLst/>
                <a:latin typeface="Segoe UI" panose="02000000000000000000" pitchFamily="2" charset="0"/>
              </a:rPr>
              <a:t>been removed</a:t>
            </a:r>
            <a:r>
              <a:rPr lang="en-US" sz="2400">
                <a:solidFill>
                  <a:srgbClr val="333333"/>
                </a:solidFill>
                <a:latin typeface="Segoe UI" panose="02000000000000000000" pitchFamily="2" charset="0"/>
              </a:rPr>
              <a:t>. </a:t>
            </a:r>
            <a:r>
              <a:rPr lang="en-US" sz="2400" b="0" i="0">
                <a:solidFill>
                  <a:srgbClr val="333333"/>
                </a:solidFill>
                <a:effectLst/>
                <a:latin typeface="Segoe UI" panose="02000000000000000000" pitchFamily="2" charset="0"/>
              </a:rPr>
              <a:t> A party spokesman said it </a:t>
            </a:r>
            <a:r>
              <a:rPr lang="en-US" sz="2400" b="1" i="0">
                <a:solidFill>
                  <a:srgbClr val="333333"/>
                </a:solidFill>
                <a:effectLst/>
                <a:latin typeface="Segoe UI" panose="02000000000000000000" pitchFamily="2" charset="0"/>
              </a:rPr>
              <a:t>was</a:t>
            </a:r>
            <a:r>
              <a:rPr lang="en-US" sz="2400" b="0" i="0">
                <a:solidFill>
                  <a:srgbClr val="333333"/>
                </a:solidFill>
                <a:effectLst/>
                <a:latin typeface="Segoe UI" panose="02000000000000000000" pitchFamily="2" charset="0"/>
              </a:rPr>
              <a:t> </a:t>
            </a:r>
            <a:r>
              <a:rPr lang="en-US" sz="2400" b="1" i="0">
                <a:solidFill>
                  <a:srgbClr val="333333"/>
                </a:solidFill>
                <a:effectLst/>
                <a:latin typeface="Segoe UI" panose="02000000000000000000" pitchFamily="2" charset="0"/>
              </a:rPr>
              <a:t>taken</a:t>
            </a:r>
            <a:r>
              <a:rPr lang="en-US" sz="2400" b="0" i="0">
                <a:solidFill>
                  <a:srgbClr val="333333"/>
                </a:solidFill>
                <a:effectLst/>
                <a:latin typeface="Segoe UI" panose="02000000000000000000" pitchFamily="2" charset="0"/>
              </a:rPr>
              <a:t> </a:t>
            </a:r>
            <a:r>
              <a:rPr lang="en-US" sz="2400" b="1" i="0">
                <a:solidFill>
                  <a:srgbClr val="333333"/>
                </a:solidFill>
                <a:effectLst/>
                <a:latin typeface="Segoe UI" panose="02000000000000000000" pitchFamily="2" charset="0"/>
              </a:rPr>
              <a:t>down</a:t>
            </a:r>
            <a:r>
              <a:rPr lang="en-US" sz="2400" b="0" i="0">
                <a:solidFill>
                  <a:srgbClr val="333333"/>
                </a:solidFill>
                <a:effectLst/>
                <a:latin typeface="Segoe UI" panose="02000000000000000000" pitchFamily="2" charset="0"/>
              </a:rPr>
              <a:t> because it could be "misconstrued without context.“</a:t>
            </a:r>
          </a:p>
          <a:p>
            <a:r>
              <a:rPr lang="en-US" sz="2400" b="0" i="0">
                <a:solidFill>
                  <a:srgbClr val="333333"/>
                </a:solidFill>
                <a:effectLst/>
                <a:latin typeface="Segoe UI" panose="02000000000000000000" pitchFamily="2" charset="0"/>
              </a:rPr>
              <a:t>O'Toole </a:t>
            </a:r>
            <a:r>
              <a:rPr lang="en-US" sz="2400" b="1" i="0">
                <a:solidFill>
                  <a:srgbClr val="333333"/>
                </a:solidFill>
                <a:effectLst/>
                <a:latin typeface="Segoe UI" panose="02000000000000000000" pitchFamily="2" charset="0"/>
              </a:rPr>
              <a:t>has</a:t>
            </a:r>
            <a:r>
              <a:rPr lang="en-US" sz="2400" b="0" i="0">
                <a:solidFill>
                  <a:srgbClr val="333333"/>
                </a:solidFill>
                <a:effectLst/>
                <a:latin typeface="Segoe UI" panose="02000000000000000000" pitchFamily="2" charset="0"/>
              </a:rPr>
              <a:t> also </a:t>
            </a:r>
            <a:r>
              <a:rPr lang="en-US" sz="2400" b="1" i="0">
                <a:solidFill>
                  <a:srgbClr val="333333"/>
                </a:solidFill>
                <a:effectLst/>
                <a:latin typeface="Segoe UI" panose="02000000000000000000" pitchFamily="2" charset="0"/>
              </a:rPr>
              <a:t>faced</a:t>
            </a:r>
            <a:r>
              <a:rPr lang="en-US" sz="2400" b="0" i="0">
                <a:solidFill>
                  <a:srgbClr val="333333"/>
                </a:solidFill>
                <a:effectLst/>
                <a:latin typeface="Segoe UI" panose="02000000000000000000" pitchFamily="2" charset="0"/>
              </a:rPr>
              <a:t> criticism from environmental and other climate groups for sticking with a goal of reducing Canada's greenhouse gas emissions to 30 per cent below 2005 levels by 2030</a:t>
            </a:r>
            <a:endParaRPr lang="en-US" sz="2400"/>
          </a:p>
        </p:txBody>
      </p:sp>
      <p:sp>
        <p:nvSpPr>
          <p:cNvPr id="6" name="Rectangle 5">
            <a:extLst>
              <a:ext uri="{FF2B5EF4-FFF2-40B4-BE49-F238E27FC236}">
                <a16:creationId xmlns:a16="http://schemas.microsoft.com/office/drawing/2014/main" id="{8BA5DF01-FF4C-2448-BFA9-35FD9FA64140}"/>
              </a:ext>
            </a:extLst>
          </p:cNvPr>
          <p:cNvSpPr/>
          <p:nvPr/>
        </p:nvSpPr>
        <p:spPr>
          <a:xfrm>
            <a:off x="357527" y="0"/>
            <a:ext cx="11476946" cy="12756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a:solidFill>
                  <a:srgbClr val="333333"/>
                </a:solidFill>
                <a:latin typeface="Segoe UI Bold"/>
              </a:rPr>
              <a:t>Newspaper Articles</a:t>
            </a:r>
            <a:endParaRPr lang="en-US" sz="2800" b="1" u="sng">
              <a:solidFill>
                <a:srgbClr val="333333"/>
              </a:solidFill>
              <a:effectLst/>
              <a:latin typeface="Segoe UI Bold"/>
            </a:endParaRPr>
          </a:p>
          <a:p>
            <a:pPr algn="ctr"/>
            <a:r>
              <a:rPr lang="en-US" sz="2000" b="1" i="1">
                <a:solidFill>
                  <a:srgbClr val="333333"/>
                </a:solidFill>
                <a:effectLst/>
                <a:latin typeface="Segoe UI Bold"/>
              </a:rPr>
              <a:t>O'Toole supports building dead Northern Gateway pipeline, cites Indigenous benefits</a:t>
            </a:r>
          </a:p>
          <a:p>
            <a:pPr algn="ctr"/>
            <a:r>
              <a:rPr lang="en-US" altLang="zh-CN" sz="2000" b="1">
                <a:solidFill>
                  <a:srgbClr val="333333"/>
                </a:solidFill>
                <a:latin typeface="Segoe UI Bold"/>
              </a:rPr>
              <a:t>2021-08-31</a:t>
            </a:r>
            <a:endParaRPr lang="en-US" sz="2000" b="1" i="0">
              <a:solidFill>
                <a:srgbClr val="333333"/>
              </a:solidFill>
              <a:effectLst/>
              <a:latin typeface="Segoe UI Bold"/>
            </a:endParaRPr>
          </a:p>
        </p:txBody>
      </p:sp>
    </p:spTree>
    <p:extLst>
      <p:ext uri="{BB962C8B-B14F-4D97-AF65-F5344CB8AC3E}">
        <p14:creationId xmlns:p14="http://schemas.microsoft.com/office/powerpoint/2010/main" val="566294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6C8CA-077B-564C-83F1-67E4B2F9537F}"/>
              </a:ext>
            </a:extLst>
          </p:cNvPr>
          <p:cNvSpPr>
            <a:spLocks noGrp="1"/>
          </p:cNvSpPr>
          <p:nvPr>
            <p:ph type="title"/>
          </p:nvPr>
        </p:nvSpPr>
        <p:spPr>
          <a:xfrm>
            <a:off x="1295401" y="609993"/>
            <a:ext cx="9601196" cy="1589617"/>
          </a:xfrm>
        </p:spPr>
        <p:txBody>
          <a:bodyPr>
            <a:noAutofit/>
          </a:bodyPr>
          <a:lstStyle/>
          <a:p>
            <a:pPr algn="ctr"/>
            <a:r>
              <a:rPr lang="en-US" sz="3200"/>
              <a:t>Engineering and computer writing often use this as well</a:t>
            </a:r>
          </a:p>
        </p:txBody>
      </p:sp>
      <p:sp>
        <p:nvSpPr>
          <p:cNvPr id="3" name="Content Placeholder 2">
            <a:extLst>
              <a:ext uri="{FF2B5EF4-FFF2-40B4-BE49-F238E27FC236}">
                <a16:creationId xmlns:a16="http://schemas.microsoft.com/office/drawing/2014/main" id="{89DBA327-EE6C-A74F-ADCE-C2D1EF57814D}"/>
              </a:ext>
            </a:extLst>
          </p:cNvPr>
          <p:cNvSpPr>
            <a:spLocks noGrp="1"/>
          </p:cNvSpPr>
          <p:nvPr>
            <p:ph idx="1"/>
          </p:nvPr>
        </p:nvSpPr>
        <p:spPr>
          <a:xfrm>
            <a:off x="728080" y="3302738"/>
            <a:ext cx="10735837" cy="1827471"/>
          </a:xfrm>
        </p:spPr>
        <p:txBody>
          <a:bodyPr>
            <a:normAutofit/>
          </a:bodyPr>
          <a:lstStyle/>
          <a:p>
            <a:r>
              <a:rPr lang="en-US" sz="2800" b="0" i="0">
                <a:solidFill>
                  <a:srgbClr val="191919"/>
                </a:solidFill>
                <a:effectLst/>
                <a:latin typeface="Courier New" panose="02070309020205020404" pitchFamily="49" charset="0"/>
                <a:cs typeface="Courier New" panose="02070309020205020404" pitchFamily="49" charset="0"/>
              </a:rPr>
              <a:t>The process was terminated.</a:t>
            </a:r>
          </a:p>
          <a:p>
            <a:r>
              <a:rPr lang="en-US" sz="2800" b="0" i="0">
                <a:solidFill>
                  <a:srgbClr val="191919"/>
                </a:solidFill>
                <a:effectLst/>
                <a:latin typeface="Courier New" panose="02070309020205020404" pitchFamily="49" charset="0"/>
                <a:cs typeface="Courier New" panose="02070309020205020404" pitchFamily="49" charset="0"/>
              </a:rPr>
              <a:t>The child windows will receive a resize message.</a:t>
            </a:r>
          </a:p>
          <a:p>
            <a:r>
              <a:rPr lang="en-US" sz="2800" b="0" i="0">
                <a:solidFill>
                  <a:srgbClr val="191919"/>
                </a:solidFill>
                <a:effectLst/>
                <a:latin typeface="Courier New" panose="02070309020205020404" pitchFamily="49" charset="0"/>
                <a:cs typeface="Courier New" panose="02070309020205020404" pitchFamily="49" charset="0"/>
              </a:rPr>
              <a:t>The memory block is being moved.</a:t>
            </a:r>
          </a:p>
        </p:txBody>
      </p:sp>
    </p:spTree>
    <p:extLst>
      <p:ext uri="{BB962C8B-B14F-4D97-AF65-F5344CB8AC3E}">
        <p14:creationId xmlns:p14="http://schemas.microsoft.com/office/powerpoint/2010/main" val="3109074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08CF-4304-A942-ACFB-18EA20633EB4}"/>
              </a:ext>
            </a:extLst>
          </p:cNvPr>
          <p:cNvSpPr>
            <a:spLocks noGrp="1"/>
          </p:cNvSpPr>
          <p:nvPr>
            <p:ph type="title"/>
          </p:nvPr>
        </p:nvSpPr>
        <p:spPr>
          <a:xfrm>
            <a:off x="1295402" y="522891"/>
            <a:ext cx="9601196" cy="1085283"/>
          </a:xfrm>
        </p:spPr>
        <p:txBody>
          <a:bodyPr>
            <a:normAutofit/>
          </a:bodyPr>
          <a:lstStyle/>
          <a:p>
            <a:pPr algn="ctr"/>
            <a:r>
              <a:rPr lang="en-US" sz="4400"/>
              <a:t>Or generally using it to escape blame</a:t>
            </a:r>
          </a:p>
        </p:txBody>
      </p:sp>
      <p:pic>
        <p:nvPicPr>
          <p:cNvPr id="6" name="Content Placeholder 5">
            <a:extLst>
              <a:ext uri="{FF2B5EF4-FFF2-40B4-BE49-F238E27FC236}">
                <a16:creationId xmlns:a16="http://schemas.microsoft.com/office/drawing/2014/main" id="{E8F9D685-CCBF-EA4C-BAE7-35C3EFF1366B}"/>
              </a:ext>
            </a:extLst>
          </p:cNvPr>
          <p:cNvPicPr>
            <a:picLocks noGrp="1" noChangeAspect="1"/>
          </p:cNvPicPr>
          <p:nvPr>
            <p:ph idx="1"/>
          </p:nvPr>
        </p:nvPicPr>
        <p:blipFill rotWithShape="1">
          <a:blip r:embed="rId2"/>
          <a:srcRect l="6070" t="10062" r="5145" b="2817"/>
          <a:stretch/>
        </p:blipFill>
        <p:spPr>
          <a:xfrm>
            <a:off x="3532309" y="1534363"/>
            <a:ext cx="5127381" cy="5031241"/>
          </a:xfrm>
          <a:prstGeom prst="rect">
            <a:avLst/>
          </a:prstGeom>
        </p:spPr>
      </p:pic>
    </p:spTree>
    <p:extLst>
      <p:ext uri="{BB962C8B-B14F-4D97-AF65-F5344CB8AC3E}">
        <p14:creationId xmlns:p14="http://schemas.microsoft.com/office/powerpoint/2010/main" val="3530957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5AD9-D8E5-CD46-8599-EC903AE01122}"/>
              </a:ext>
            </a:extLst>
          </p:cNvPr>
          <p:cNvSpPr>
            <a:spLocks noGrp="1"/>
          </p:cNvSpPr>
          <p:nvPr>
            <p:ph type="title"/>
          </p:nvPr>
        </p:nvSpPr>
        <p:spPr>
          <a:xfrm>
            <a:off x="647646" y="555878"/>
            <a:ext cx="7817303" cy="825248"/>
          </a:xfrm>
        </p:spPr>
        <p:txBody>
          <a:bodyPr>
            <a:normAutofit/>
          </a:bodyPr>
          <a:lstStyle/>
          <a:p>
            <a:pPr algn="ctr"/>
            <a:r>
              <a:rPr lang="en-US" sz="4400"/>
              <a:t>And for our purposes:</a:t>
            </a:r>
          </a:p>
        </p:txBody>
      </p:sp>
      <p:sp>
        <p:nvSpPr>
          <p:cNvPr id="3" name="Content Placeholder 2">
            <a:extLst>
              <a:ext uri="{FF2B5EF4-FFF2-40B4-BE49-F238E27FC236}">
                <a16:creationId xmlns:a16="http://schemas.microsoft.com/office/drawing/2014/main" id="{303CBF73-5A5A-E849-870E-0198BA1B1999}"/>
              </a:ext>
            </a:extLst>
          </p:cNvPr>
          <p:cNvSpPr>
            <a:spLocks noGrp="1"/>
          </p:cNvSpPr>
          <p:nvPr>
            <p:ph idx="1"/>
          </p:nvPr>
        </p:nvSpPr>
        <p:spPr>
          <a:xfrm>
            <a:off x="797471" y="1656669"/>
            <a:ext cx="7817303" cy="3673928"/>
          </a:xfrm>
        </p:spPr>
        <p:txBody>
          <a:bodyPr>
            <a:normAutofit/>
          </a:bodyPr>
          <a:lstStyle/>
          <a:p>
            <a:pPr marL="0" indent="0">
              <a:buNone/>
            </a:pPr>
            <a:r>
              <a:rPr lang="en-US" sz="4000"/>
              <a:t>Lab reports</a:t>
            </a:r>
            <a:r>
              <a:rPr lang="zh-CN" altLang="en-US" sz="4000"/>
              <a:t> </a:t>
            </a:r>
            <a:r>
              <a:rPr lang="en-US" altLang="zh-CN" sz="4000"/>
              <a:t>and articles</a:t>
            </a:r>
            <a:endParaRPr lang="en-US" sz="4000"/>
          </a:p>
          <a:p>
            <a:pPr marL="0" indent="0">
              <a:buNone/>
            </a:pPr>
            <a:r>
              <a:rPr lang="en-US" sz="4000" i="1"/>
              <a:t>“The rats were placed in the maze.”</a:t>
            </a:r>
          </a:p>
          <a:p>
            <a:pPr marL="0" indent="0">
              <a:buNone/>
            </a:pPr>
            <a:endParaRPr lang="en-US" sz="2400" i="1"/>
          </a:p>
          <a:p>
            <a:pPr marL="0" indent="0">
              <a:buNone/>
            </a:pPr>
            <a:r>
              <a:rPr lang="en-US" sz="4000"/>
              <a:t>Who/what placed the rats</a:t>
            </a:r>
            <a:r>
              <a:rPr lang="zh-CN" altLang="en-US" sz="4000"/>
              <a:t> </a:t>
            </a:r>
            <a:r>
              <a:rPr lang="en-US" altLang="zh-CN" sz="4000"/>
              <a:t>in the experiment</a:t>
            </a:r>
            <a:r>
              <a:rPr lang="en-US" sz="4000"/>
              <a:t>?</a:t>
            </a:r>
          </a:p>
        </p:txBody>
      </p:sp>
      <p:pic>
        <p:nvPicPr>
          <p:cNvPr id="6" name="Picture 5">
            <a:extLst>
              <a:ext uri="{FF2B5EF4-FFF2-40B4-BE49-F238E27FC236}">
                <a16:creationId xmlns:a16="http://schemas.microsoft.com/office/drawing/2014/main" id="{98EC062B-4F45-B042-9581-13ED43D2042E}"/>
              </a:ext>
            </a:extLst>
          </p:cNvPr>
          <p:cNvPicPr>
            <a:picLocks noChangeAspect="1"/>
          </p:cNvPicPr>
          <p:nvPr/>
        </p:nvPicPr>
        <p:blipFill rotWithShape="1">
          <a:blip r:embed="rId2"/>
          <a:srcRect l="23495" r="11356"/>
          <a:stretch/>
        </p:blipFill>
        <p:spPr>
          <a:xfrm>
            <a:off x="8292102" y="30616"/>
            <a:ext cx="3899898" cy="4010705"/>
          </a:xfrm>
          <a:prstGeom prst="rect">
            <a:avLst/>
          </a:prstGeom>
        </p:spPr>
      </p:pic>
      <p:sp>
        <p:nvSpPr>
          <p:cNvPr id="8" name="Rectangle 7">
            <a:extLst>
              <a:ext uri="{FF2B5EF4-FFF2-40B4-BE49-F238E27FC236}">
                <a16:creationId xmlns:a16="http://schemas.microsoft.com/office/drawing/2014/main" id="{67A7BC38-6C30-3445-B3F7-55B80F54D535}"/>
              </a:ext>
            </a:extLst>
          </p:cNvPr>
          <p:cNvSpPr/>
          <p:nvPr/>
        </p:nvSpPr>
        <p:spPr>
          <a:xfrm>
            <a:off x="581192" y="5388428"/>
            <a:ext cx="6591469" cy="1077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The scientists,</a:t>
            </a:r>
            <a:r>
              <a:rPr lang="zh-CN" altLang="en-US" sz="4000" b="1"/>
              <a:t> </a:t>
            </a:r>
            <a:r>
              <a:rPr lang="en-US" altLang="zh-CN" sz="4000" b="1"/>
              <a:t>who else?</a:t>
            </a:r>
            <a:endParaRPr lang="en-US" sz="4000" b="1"/>
          </a:p>
        </p:txBody>
      </p:sp>
      <p:pic>
        <p:nvPicPr>
          <p:cNvPr id="11" name="Picture 10">
            <a:extLst>
              <a:ext uri="{FF2B5EF4-FFF2-40B4-BE49-F238E27FC236}">
                <a16:creationId xmlns:a16="http://schemas.microsoft.com/office/drawing/2014/main" id="{9B314E9D-571B-6A46-9F3D-60A01585C40E}"/>
              </a:ext>
            </a:extLst>
          </p:cNvPr>
          <p:cNvPicPr>
            <a:picLocks noChangeAspect="1"/>
          </p:cNvPicPr>
          <p:nvPr/>
        </p:nvPicPr>
        <p:blipFill>
          <a:blip r:embed="rId3"/>
          <a:stretch>
            <a:fillRect/>
          </a:stretch>
        </p:blipFill>
        <p:spPr>
          <a:xfrm>
            <a:off x="7485878" y="3673928"/>
            <a:ext cx="2764193" cy="3429000"/>
          </a:xfrm>
          <a:prstGeom prst="rect">
            <a:avLst/>
          </a:prstGeom>
        </p:spPr>
      </p:pic>
      <p:pic>
        <p:nvPicPr>
          <p:cNvPr id="5" name="Picture 4">
            <a:extLst>
              <a:ext uri="{FF2B5EF4-FFF2-40B4-BE49-F238E27FC236}">
                <a16:creationId xmlns:a16="http://schemas.microsoft.com/office/drawing/2014/main" id="{D491DDB8-3A65-924D-9A4F-2CE6E91F3D71}"/>
              </a:ext>
            </a:extLst>
          </p:cNvPr>
          <p:cNvPicPr>
            <a:picLocks noChangeAspect="1"/>
          </p:cNvPicPr>
          <p:nvPr/>
        </p:nvPicPr>
        <p:blipFill>
          <a:blip r:embed="rId4"/>
          <a:stretch>
            <a:fillRect/>
          </a:stretch>
        </p:blipFill>
        <p:spPr>
          <a:xfrm>
            <a:off x="7812458" y="1123981"/>
            <a:ext cx="4354286" cy="5703403"/>
          </a:xfrm>
          <a:prstGeom prst="rect">
            <a:avLst/>
          </a:prstGeom>
        </p:spPr>
      </p:pic>
    </p:spTree>
    <p:extLst>
      <p:ext uri="{BB962C8B-B14F-4D97-AF65-F5344CB8AC3E}">
        <p14:creationId xmlns:p14="http://schemas.microsoft.com/office/powerpoint/2010/main" val="217696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08F3-96E3-DD48-9382-57318FB4A226}"/>
              </a:ext>
            </a:extLst>
          </p:cNvPr>
          <p:cNvSpPr>
            <a:spLocks noGrp="1"/>
          </p:cNvSpPr>
          <p:nvPr>
            <p:ph type="title"/>
          </p:nvPr>
        </p:nvSpPr>
        <p:spPr>
          <a:xfrm>
            <a:off x="1421664" y="609993"/>
            <a:ext cx="9601196" cy="778886"/>
          </a:xfrm>
        </p:spPr>
        <p:txBody>
          <a:bodyPr>
            <a:normAutofit/>
          </a:bodyPr>
          <a:lstStyle/>
          <a:p>
            <a:pPr algn="ctr"/>
            <a:r>
              <a:rPr lang="en-US" sz="4400"/>
              <a:t>When to use Passive Voice?</a:t>
            </a:r>
          </a:p>
        </p:txBody>
      </p:sp>
      <p:sp>
        <p:nvSpPr>
          <p:cNvPr id="3" name="Content Placeholder 2">
            <a:extLst>
              <a:ext uri="{FF2B5EF4-FFF2-40B4-BE49-F238E27FC236}">
                <a16:creationId xmlns:a16="http://schemas.microsoft.com/office/drawing/2014/main" id="{4410059A-D504-0F41-A9AC-EE84F39655CB}"/>
              </a:ext>
            </a:extLst>
          </p:cNvPr>
          <p:cNvSpPr>
            <a:spLocks noGrp="1"/>
          </p:cNvSpPr>
          <p:nvPr>
            <p:ph idx="1"/>
          </p:nvPr>
        </p:nvSpPr>
        <p:spPr>
          <a:xfrm>
            <a:off x="896015" y="1728612"/>
            <a:ext cx="10652494" cy="4350933"/>
          </a:xfrm>
        </p:spPr>
        <p:txBody>
          <a:bodyPr>
            <a:normAutofit/>
          </a:bodyPr>
          <a:lstStyle/>
          <a:p>
            <a:r>
              <a:rPr lang="en-US" sz="3600"/>
              <a:t>When </a:t>
            </a:r>
            <a:r>
              <a:rPr lang="en-US" sz="3600" b="1"/>
              <a:t>what happens</a:t>
            </a:r>
            <a:r>
              <a:rPr lang="zh-CN" altLang="en-US" sz="3600"/>
              <a:t> </a:t>
            </a:r>
            <a:r>
              <a:rPr lang="en-US" sz="3600"/>
              <a:t>is more important than the subject</a:t>
            </a:r>
          </a:p>
          <a:p>
            <a:r>
              <a:rPr lang="en-US" sz="3600"/>
              <a:t>When it is obvious who did something (Lab report)</a:t>
            </a:r>
          </a:p>
          <a:p>
            <a:r>
              <a:rPr lang="en-US" sz="3600"/>
              <a:t>When we don’t know who or what </a:t>
            </a:r>
            <a:r>
              <a:rPr lang="en-US" altLang="zh-CN" sz="3600"/>
              <a:t>does something (Crime report)</a:t>
            </a:r>
            <a:endParaRPr lang="en-US" sz="3600"/>
          </a:p>
          <a:p>
            <a:r>
              <a:rPr lang="en-US" sz="3600"/>
              <a:t>To avoid blaming someone</a:t>
            </a:r>
            <a:r>
              <a:rPr lang="zh-CN" altLang="en-US" sz="3600"/>
              <a:t> </a:t>
            </a:r>
            <a:r>
              <a:rPr lang="en-US" altLang="zh-CN" sz="3600"/>
              <a:t>or escape blame</a:t>
            </a:r>
          </a:p>
          <a:p>
            <a:r>
              <a:rPr lang="en-US" sz="3600"/>
              <a:t>Sometimes seen as more formal</a:t>
            </a:r>
          </a:p>
        </p:txBody>
      </p:sp>
    </p:spTree>
    <p:extLst>
      <p:ext uri="{BB962C8B-B14F-4D97-AF65-F5344CB8AC3E}">
        <p14:creationId xmlns:p14="http://schemas.microsoft.com/office/powerpoint/2010/main" val="2525635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4635-CEFF-BEF0-DB29-B0247D0EA204}"/>
              </a:ext>
            </a:extLst>
          </p:cNvPr>
          <p:cNvSpPr>
            <a:spLocks noGrp="1"/>
          </p:cNvSpPr>
          <p:nvPr>
            <p:ph type="title"/>
          </p:nvPr>
        </p:nvSpPr>
        <p:spPr/>
        <p:txBody>
          <a:bodyPr/>
          <a:lstStyle/>
          <a:p>
            <a:r>
              <a:rPr lang="en-US"/>
              <a:t>Guidelines</a:t>
            </a:r>
          </a:p>
        </p:txBody>
      </p:sp>
      <p:sp>
        <p:nvSpPr>
          <p:cNvPr id="3" name="Content Placeholder 2">
            <a:extLst>
              <a:ext uri="{FF2B5EF4-FFF2-40B4-BE49-F238E27FC236}">
                <a16:creationId xmlns:a16="http://schemas.microsoft.com/office/drawing/2014/main" id="{13CA84A5-DE9C-F407-93B7-5E6F247E991E}"/>
              </a:ext>
            </a:extLst>
          </p:cNvPr>
          <p:cNvSpPr>
            <a:spLocks noGrp="1"/>
          </p:cNvSpPr>
          <p:nvPr>
            <p:ph idx="1"/>
          </p:nvPr>
        </p:nvSpPr>
        <p:spPr>
          <a:xfrm>
            <a:off x="1003448" y="2556932"/>
            <a:ext cx="9893149" cy="3318936"/>
          </a:xfrm>
        </p:spPr>
        <p:txBody>
          <a:bodyPr>
            <a:noAutofit/>
          </a:bodyPr>
          <a:lstStyle/>
          <a:p>
            <a:r>
              <a:rPr lang="en-US" sz="2800" b="0" i="0">
                <a:solidFill>
                  <a:srgbClr val="000000"/>
                </a:solidFill>
                <a:effectLst/>
              </a:rPr>
              <a:t>The APA recommends that verb tenses and voices should be used carefully. Try not to be reluctant to utilize the active voice – particularly in the Discussion section, where it is imperative to express that it is </a:t>
            </a:r>
            <a:r>
              <a:rPr lang="en-US" sz="2800" b="1" i="0">
                <a:solidFill>
                  <a:srgbClr val="000000"/>
                </a:solidFill>
                <a:effectLst/>
              </a:rPr>
              <a:t>you</a:t>
            </a:r>
            <a:r>
              <a:rPr lang="en-US" sz="2800" b="0" i="0">
                <a:solidFill>
                  <a:srgbClr val="000000"/>
                </a:solidFill>
                <a:effectLst/>
              </a:rPr>
              <a:t> supposing certain things and having specific assessments. In the Methods section, it is satisfactory to break the dullness of numerous passive voice sentences with the usage of the active voice.</a:t>
            </a:r>
            <a:endParaRPr lang="en-US" sz="2800"/>
          </a:p>
        </p:txBody>
      </p:sp>
      <p:sp>
        <p:nvSpPr>
          <p:cNvPr id="5" name="TextBox 4">
            <a:extLst>
              <a:ext uri="{FF2B5EF4-FFF2-40B4-BE49-F238E27FC236}">
                <a16:creationId xmlns:a16="http://schemas.microsoft.com/office/drawing/2014/main" id="{B871ABAA-A2C4-9F59-C72E-43462355B038}"/>
              </a:ext>
            </a:extLst>
          </p:cNvPr>
          <p:cNvSpPr txBox="1"/>
          <p:nvPr/>
        </p:nvSpPr>
        <p:spPr>
          <a:xfrm>
            <a:off x="206006" y="6334780"/>
            <a:ext cx="11842011" cy="523220"/>
          </a:xfrm>
          <a:prstGeom prst="rect">
            <a:avLst/>
          </a:prstGeom>
          <a:noFill/>
        </p:spPr>
        <p:txBody>
          <a:bodyPr wrap="square">
            <a:spAutoFit/>
          </a:bodyPr>
          <a:lstStyle/>
          <a:p>
            <a:r>
              <a:rPr lang="en-US" sz="1400"/>
              <a:t>https://www.enago.com/academy/active-and-passive-voice-in-academic-writing/#:~:text=In%20academic%20writing%2C%20passive%20voice,from%20native%20language%20experts%20now!</a:t>
            </a:r>
          </a:p>
        </p:txBody>
      </p:sp>
    </p:spTree>
    <p:extLst>
      <p:ext uri="{BB962C8B-B14F-4D97-AF65-F5344CB8AC3E}">
        <p14:creationId xmlns:p14="http://schemas.microsoft.com/office/powerpoint/2010/main" val="304087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B3A300-DE2F-8580-460E-EB541EBFC42A}"/>
              </a:ext>
            </a:extLst>
          </p:cNvPr>
          <p:cNvSpPr txBox="1"/>
          <p:nvPr/>
        </p:nvSpPr>
        <p:spPr>
          <a:xfrm>
            <a:off x="843960" y="690086"/>
            <a:ext cx="10340162" cy="5262979"/>
          </a:xfrm>
          <a:prstGeom prst="rect">
            <a:avLst/>
          </a:prstGeom>
          <a:noFill/>
        </p:spPr>
        <p:txBody>
          <a:bodyPr wrap="square">
            <a:spAutoFit/>
          </a:bodyPr>
          <a:lstStyle/>
          <a:p>
            <a:r>
              <a:rPr lang="en-US" sz="2800"/>
              <a:t>An interview schedule was developed to provide an overall direction for the discussion. The schedule followed a semi-structured, open-ended format to enable the participants to set their own agenda (Wilkinson, 2008). Each focus group was asked the following questions: </a:t>
            </a:r>
          </a:p>
          <a:p>
            <a:pPr marL="342900" indent="-342900">
              <a:buAutoNum type="arabicParenBoth"/>
            </a:pPr>
            <a:r>
              <a:rPr lang="en-US" sz="2800"/>
              <a:t>What is plagiarism? </a:t>
            </a:r>
          </a:p>
          <a:p>
            <a:pPr marL="342900" indent="-342900">
              <a:buAutoNum type="arabicParenBoth"/>
            </a:pPr>
            <a:r>
              <a:rPr lang="en-US" sz="2800"/>
              <a:t>What are the causes of plagiarism? </a:t>
            </a:r>
          </a:p>
          <a:p>
            <a:pPr marL="342900" indent="-342900">
              <a:buAutoNum type="arabicParenBoth"/>
            </a:pPr>
            <a:r>
              <a:rPr lang="en-US" sz="2800"/>
              <a:t>How common is plagiarism? </a:t>
            </a:r>
          </a:p>
          <a:p>
            <a:pPr marL="342900" indent="-342900">
              <a:buAutoNum type="arabicParenBoth"/>
            </a:pPr>
            <a:r>
              <a:rPr lang="en-US" sz="2800"/>
              <a:t>How serious is plagiarism? </a:t>
            </a:r>
          </a:p>
          <a:p>
            <a:pPr marL="342900" indent="-342900">
              <a:buAutoNum type="arabicParenBoth"/>
            </a:pPr>
            <a:r>
              <a:rPr lang="en-US" sz="2800"/>
              <a:t>What are the chances of being caught?</a:t>
            </a:r>
          </a:p>
          <a:p>
            <a:r>
              <a:rPr lang="en-US" sz="2800"/>
              <a:t>The guide provided moderators with topics and issues to be covered at some point during the group discussion. Questions that were more important to the research agenda were presented early in the session.</a:t>
            </a:r>
          </a:p>
        </p:txBody>
      </p:sp>
      <p:sp>
        <p:nvSpPr>
          <p:cNvPr id="8" name="Rectangle: Rounded Corners 7">
            <a:extLst>
              <a:ext uri="{FF2B5EF4-FFF2-40B4-BE49-F238E27FC236}">
                <a16:creationId xmlns:a16="http://schemas.microsoft.com/office/drawing/2014/main" id="{290E3799-91A6-04DF-AD3C-BA2A567C26A5}"/>
              </a:ext>
            </a:extLst>
          </p:cNvPr>
          <p:cNvSpPr/>
          <p:nvPr/>
        </p:nvSpPr>
        <p:spPr>
          <a:xfrm>
            <a:off x="9766447" y="6014041"/>
            <a:ext cx="2425553" cy="843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Pages 8/9</a:t>
            </a:r>
          </a:p>
        </p:txBody>
      </p:sp>
    </p:spTree>
    <p:extLst>
      <p:ext uri="{BB962C8B-B14F-4D97-AF65-F5344CB8AC3E}">
        <p14:creationId xmlns:p14="http://schemas.microsoft.com/office/powerpoint/2010/main" val="1393050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58D6-AAA3-F36A-4598-47DFF0842F72}"/>
              </a:ext>
            </a:extLst>
          </p:cNvPr>
          <p:cNvSpPr>
            <a:spLocks noGrp="1"/>
          </p:cNvSpPr>
          <p:nvPr>
            <p:ph type="title"/>
          </p:nvPr>
        </p:nvSpPr>
        <p:spPr/>
        <p:txBody>
          <a:bodyPr>
            <a:normAutofit/>
          </a:bodyPr>
          <a:lstStyle/>
          <a:p>
            <a:r>
              <a:rPr lang="en-US" sz="2800" b="0" i="0">
                <a:solidFill>
                  <a:srgbClr val="000000"/>
                </a:solidFill>
                <a:effectLst/>
                <a:latin typeface="Open Sans" panose="02000000000000000000" pitchFamily="2" charset="0"/>
              </a:rPr>
              <a:t>A response on Quora (John Geare, 2015) sums up the required balance in a succinct manner:</a:t>
            </a:r>
            <a:endParaRPr lang="en-US" sz="2800"/>
          </a:p>
        </p:txBody>
      </p:sp>
      <p:sp>
        <p:nvSpPr>
          <p:cNvPr id="3" name="Content Placeholder 2">
            <a:extLst>
              <a:ext uri="{FF2B5EF4-FFF2-40B4-BE49-F238E27FC236}">
                <a16:creationId xmlns:a16="http://schemas.microsoft.com/office/drawing/2014/main" id="{16B34125-724B-B176-4D14-71FAA27ADC0A}"/>
              </a:ext>
            </a:extLst>
          </p:cNvPr>
          <p:cNvSpPr>
            <a:spLocks noGrp="1"/>
          </p:cNvSpPr>
          <p:nvPr>
            <p:ph idx="1"/>
          </p:nvPr>
        </p:nvSpPr>
        <p:spPr>
          <a:xfrm>
            <a:off x="1069901" y="2556932"/>
            <a:ext cx="10247128" cy="2872318"/>
          </a:xfrm>
        </p:spPr>
        <p:txBody>
          <a:bodyPr anchor="ctr">
            <a:normAutofit/>
          </a:bodyPr>
          <a:lstStyle/>
          <a:p>
            <a:pPr marL="0" indent="0">
              <a:buNone/>
            </a:pPr>
            <a:r>
              <a:rPr lang="en-US" sz="3200" b="0" i="1">
                <a:solidFill>
                  <a:srgbClr val="000000"/>
                </a:solidFill>
                <a:effectLst/>
                <a:latin typeface="Open Sans" panose="02000000000000000000" pitchFamily="2" charset="0"/>
              </a:rPr>
              <a:t>In academic writing, </a:t>
            </a:r>
            <a:r>
              <a:rPr lang="en-US" sz="3200" b="0">
                <a:solidFill>
                  <a:srgbClr val="000000"/>
                </a:solidFill>
                <a:effectLst/>
                <a:latin typeface="Open Sans" panose="02000000000000000000" pitchFamily="2" charset="0"/>
              </a:rPr>
              <a:t>passive</a:t>
            </a:r>
            <a:r>
              <a:rPr lang="en-US" sz="3200" b="0" i="1">
                <a:solidFill>
                  <a:srgbClr val="000000"/>
                </a:solidFill>
                <a:effectLst/>
                <a:latin typeface="Open Sans" panose="02000000000000000000" pitchFamily="2" charset="0"/>
              </a:rPr>
              <a:t> voice is used to describe a </a:t>
            </a:r>
            <a:r>
              <a:rPr lang="en-US" sz="3200" b="1" i="1">
                <a:solidFill>
                  <a:srgbClr val="000000"/>
                </a:solidFill>
                <a:effectLst/>
                <a:latin typeface="Open Sans" panose="02000000000000000000" pitchFamily="2" charset="0"/>
              </a:rPr>
              <a:t>process</a:t>
            </a:r>
            <a:r>
              <a:rPr lang="en-US" sz="3200" b="0" i="1">
                <a:solidFill>
                  <a:srgbClr val="000000"/>
                </a:solidFill>
                <a:effectLst/>
                <a:latin typeface="Open Sans" panose="02000000000000000000" pitchFamily="2" charset="0"/>
              </a:rPr>
              <a:t>, the </a:t>
            </a:r>
            <a:r>
              <a:rPr lang="en-US" sz="3200" b="1" i="1">
                <a:solidFill>
                  <a:srgbClr val="000000"/>
                </a:solidFill>
                <a:effectLst/>
                <a:latin typeface="Open Sans" panose="02000000000000000000" pitchFamily="2" charset="0"/>
              </a:rPr>
              <a:t>results</a:t>
            </a:r>
            <a:r>
              <a:rPr lang="en-US" sz="3200" b="0" i="1">
                <a:solidFill>
                  <a:srgbClr val="000000"/>
                </a:solidFill>
                <a:effectLst/>
                <a:latin typeface="Open Sans" panose="02000000000000000000" pitchFamily="2" charset="0"/>
              </a:rPr>
              <a:t> of</a:t>
            </a:r>
            <a:r>
              <a:rPr lang="en-US" sz="3200" b="0" i="0">
                <a:solidFill>
                  <a:srgbClr val="000000"/>
                </a:solidFill>
                <a:effectLst/>
                <a:latin typeface="Open Sans" panose="02000000000000000000" pitchFamily="2" charset="0"/>
              </a:rPr>
              <a:t> study</a:t>
            </a:r>
            <a:r>
              <a:rPr lang="en-US" sz="3200" b="0" i="1">
                <a:solidFill>
                  <a:srgbClr val="000000"/>
                </a:solidFill>
                <a:effectLst/>
                <a:latin typeface="Open Sans" panose="02000000000000000000" pitchFamily="2" charset="0"/>
              </a:rPr>
              <a:t>, or </a:t>
            </a:r>
            <a:r>
              <a:rPr lang="en-US" sz="3200" b="1" i="1">
                <a:solidFill>
                  <a:srgbClr val="000000"/>
                </a:solidFill>
                <a:effectLst/>
                <a:latin typeface="Open Sans" panose="02000000000000000000" pitchFamily="2" charset="0"/>
              </a:rPr>
              <a:t>similar material which is objective</a:t>
            </a:r>
            <a:r>
              <a:rPr lang="en-US" sz="3200" b="0" i="1">
                <a:solidFill>
                  <a:srgbClr val="000000"/>
                </a:solidFill>
                <a:effectLst/>
                <a:latin typeface="Open Sans" panose="02000000000000000000" pitchFamily="2" charset="0"/>
              </a:rPr>
              <a:t> in nature. But </a:t>
            </a:r>
            <a:r>
              <a:rPr lang="en-US" sz="3200" b="0" i="0">
                <a:solidFill>
                  <a:srgbClr val="000000"/>
                </a:solidFill>
                <a:effectLst/>
                <a:latin typeface="Open Sans" panose="02000000000000000000" pitchFamily="2" charset="0"/>
              </a:rPr>
              <a:t>active</a:t>
            </a:r>
            <a:r>
              <a:rPr lang="en-US" sz="3200" b="0" i="1">
                <a:solidFill>
                  <a:srgbClr val="000000"/>
                </a:solidFill>
                <a:effectLst/>
                <a:latin typeface="Open Sans" panose="02000000000000000000" pitchFamily="2" charset="0"/>
              </a:rPr>
              <a:t> voice is used to describe </a:t>
            </a:r>
            <a:r>
              <a:rPr lang="en-US" sz="3200" i="1">
                <a:solidFill>
                  <a:srgbClr val="000000"/>
                </a:solidFill>
                <a:effectLst/>
                <a:latin typeface="Open Sans" panose="02000000000000000000" pitchFamily="2" charset="0"/>
              </a:rPr>
              <a:t>actions</a:t>
            </a:r>
            <a:r>
              <a:rPr lang="en-US" sz="3200" b="0" i="1">
                <a:solidFill>
                  <a:srgbClr val="000000"/>
                </a:solidFill>
                <a:effectLst/>
                <a:latin typeface="Open Sans" panose="02000000000000000000" pitchFamily="2" charset="0"/>
              </a:rPr>
              <a:t>.</a:t>
            </a:r>
            <a:endParaRPr lang="en-US" sz="3200"/>
          </a:p>
        </p:txBody>
      </p:sp>
      <p:sp>
        <p:nvSpPr>
          <p:cNvPr id="5" name="TextBox 4">
            <a:extLst>
              <a:ext uri="{FF2B5EF4-FFF2-40B4-BE49-F238E27FC236}">
                <a16:creationId xmlns:a16="http://schemas.microsoft.com/office/drawing/2014/main" id="{D66E931D-8996-28DE-4079-0ED0305DB436}"/>
              </a:ext>
            </a:extLst>
          </p:cNvPr>
          <p:cNvSpPr txBox="1"/>
          <p:nvPr/>
        </p:nvSpPr>
        <p:spPr>
          <a:xfrm>
            <a:off x="719912" y="5552702"/>
            <a:ext cx="10969255" cy="646331"/>
          </a:xfrm>
          <a:prstGeom prst="rect">
            <a:avLst/>
          </a:prstGeom>
          <a:noFill/>
        </p:spPr>
        <p:txBody>
          <a:bodyPr wrap="square">
            <a:spAutoFit/>
          </a:bodyPr>
          <a:lstStyle/>
          <a:p>
            <a:r>
              <a:rPr lang="en-US" b="0" i="0">
                <a:solidFill>
                  <a:srgbClr val="000000"/>
                </a:solidFill>
                <a:effectLst/>
                <a:latin typeface="Open Sans" panose="02000000000000000000" pitchFamily="2" charset="0"/>
              </a:rPr>
              <a:t>John Geare (2015, August 29) </a:t>
            </a:r>
            <a:r>
              <a:rPr lang="en-US" b="0" i="1">
                <a:solidFill>
                  <a:srgbClr val="000000"/>
                </a:solidFill>
                <a:effectLst/>
                <a:latin typeface="Open Sans" panose="02000000000000000000" pitchFamily="2" charset="0"/>
              </a:rPr>
              <a:t>Why shouldn’t we use a passive voice in academic writing?</a:t>
            </a:r>
            <a:r>
              <a:rPr lang="en-US" b="0" i="0">
                <a:solidFill>
                  <a:srgbClr val="000000"/>
                </a:solidFill>
                <a:effectLst/>
                <a:latin typeface="Open Sans" panose="02000000000000000000" pitchFamily="2" charset="0"/>
              </a:rPr>
              <a:t> Retrieved from </a:t>
            </a:r>
            <a:r>
              <a:rPr lang="en-US" b="0" i="0" u="sng">
                <a:solidFill>
                  <a:srgbClr val="0000FF"/>
                </a:solidFill>
                <a:effectLst/>
                <a:latin typeface="Open Sans" panose="02000000000000000000" pitchFamily="2" charset="0"/>
                <a:hlinkClick r:id="rId2"/>
              </a:rPr>
              <a:t>https://www.quora.com/Why-shouldnt-we-use-a-passive-voice-in-academic-writing</a:t>
            </a:r>
            <a:endParaRPr lang="en-US"/>
          </a:p>
        </p:txBody>
      </p:sp>
    </p:spTree>
    <p:extLst>
      <p:ext uri="{BB962C8B-B14F-4D97-AF65-F5344CB8AC3E}">
        <p14:creationId xmlns:p14="http://schemas.microsoft.com/office/powerpoint/2010/main" val="4118368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4D63-4CD3-5E3B-1C09-76298F489B50}"/>
              </a:ext>
            </a:extLst>
          </p:cNvPr>
          <p:cNvSpPr>
            <a:spLocks noGrp="1"/>
          </p:cNvSpPr>
          <p:nvPr>
            <p:ph type="title"/>
          </p:nvPr>
        </p:nvSpPr>
        <p:spPr/>
        <p:txBody>
          <a:bodyPr>
            <a:normAutofit fontScale="90000"/>
          </a:bodyPr>
          <a:lstStyle/>
          <a:p>
            <a:r>
              <a:rPr lang="en-US"/>
              <a:t>Linguistic Analysis of IMRD:</a:t>
            </a:r>
            <a:br>
              <a:rPr lang="en-US"/>
            </a:br>
            <a:r>
              <a:rPr lang="en-US"/>
              <a:t>Passive Voice</a:t>
            </a:r>
          </a:p>
        </p:txBody>
      </p:sp>
      <p:graphicFrame>
        <p:nvGraphicFramePr>
          <p:cNvPr id="5" name="Table 5">
            <a:extLst>
              <a:ext uri="{FF2B5EF4-FFF2-40B4-BE49-F238E27FC236}">
                <a16:creationId xmlns:a16="http://schemas.microsoft.com/office/drawing/2014/main" id="{134CC5CE-138A-3592-CDC4-DDA905A4A218}"/>
              </a:ext>
            </a:extLst>
          </p:cNvPr>
          <p:cNvGraphicFramePr>
            <a:graphicFrameLocks noGrp="1"/>
          </p:cNvGraphicFramePr>
          <p:nvPr>
            <p:ph idx="1"/>
          </p:nvPr>
        </p:nvGraphicFramePr>
        <p:xfrm>
          <a:off x="7841069" y="2544172"/>
          <a:ext cx="3200399" cy="3436644"/>
        </p:xfrm>
        <a:graphic>
          <a:graphicData uri="http://schemas.openxmlformats.org/drawingml/2006/table">
            <a:tbl>
              <a:tblPr bandRow="1">
                <a:tableStyleId>{5C22544A-7EE6-4342-B048-85BDC9FD1C3A}</a:tableStyleId>
              </a:tblPr>
              <a:tblGrid>
                <a:gridCol w="3200399">
                  <a:extLst>
                    <a:ext uri="{9D8B030D-6E8A-4147-A177-3AD203B41FA5}">
                      <a16:colId xmlns:a16="http://schemas.microsoft.com/office/drawing/2014/main" val="2291864510"/>
                    </a:ext>
                  </a:extLst>
                </a:gridCol>
              </a:tblGrid>
              <a:tr h="859161">
                <a:tc>
                  <a:txBody>
                    <a:bodyPr/>
                    <a:lstStyle/>
                    <a:p>
                      <a:pPr algn="ctr"/>
                      <a:r>
                        <a:rPr lang="en-US" sz="2800" b="1"/>
                        <a:t>Introduction</a:t>
                      </a:r>
                    </a:p>
                  </a:txBody>
                  <a:tcPr anchor="ctr"/>
                </a:tc>
                <a:extLst>
                  <a:ext uri="{0D108BD9-81ED-4DB2-BD59-A6C34878D82A}">
                    <a16:rowId xmlns:a16="http://schemas.microsoft.com/office/drawing/2014/main" val="2359499874"/>
                  </a:ext>
                </a:extLst>
              </a:tr>
              <a:tr h="859161">
                <a:tc>
                  <a:txBody>
                    <a:bodyPr/>
                    <a:lstStyle/>
                    <a:p>
                      <a:pPr algn="ctr"/>
                      <a:r>
                        <a:rPr lang="en-US" sz="2800" b="1"/>
                        <a:t>Methods</a:t>
                      </a:r>
                    </a:p>
                  </a:txBody>
                  <a:tcPr anchor="ctr"/>
                </a:tc>
                <a:extLst>
                  <a:ext uri="{0D108BD9-81ED-4DB2-BD59-A6C34878D82A}">
                    <a16:rowId xmlns:a16="http://schemas.microsoft.com/office/drawing/2014/main" val="2564855877"/>
                  </a:ext>
                </a:extLst>
              </a:tr>
              <a:tr h="859161">
                <a:tc>
                  <a:txBody>
                    <a:bodyPr/>
                    <a:lstStyle/>
                    <a:p>
                      <a:pPr algn="ctr"/>
                      <a:r>
                        <a:rPr lang="en-US" sz="2800" b="1"/>
                        <a:t>Results</a:t>
                      </a:r>
                    </a:p>
                  </a:txBody>
                  <a:tcPr anchor="ctr"/>
                </a:tc>
                <a:extLst>
                  <a:ext uri="{0D108BD9-81ED-4DB2-BD59-A6C34878D82A}">
                    <a16:rowId xmlns:a16="http://schemas.microsoft.com/office/drawing/2014/main" val="930512814"/>
                  </a:ext>
                </a:extLst>
              </a:tr>
              <a:tr h="859161">
                <a:tc>
                  <a:txBody>
                    <a:bodyPr/>
                    <a:lstStyle/>
                    <a:p>
                      <a:pPr algn="ctr"/>
                      <a:r>
                        <a:rPr lang="en-US" sz="2800" b="1"/>
                        <a:t>Discussion</a:t>
                      </a:r>
                    </a:p>
                  </a:txBody>
                  <a:tcPr anchor="ctr"/>
                </a:tc>
                <a:extLst>
                  <a:ext uri="{0D108BD9-81ED-4DB2-BD59-A6C34878D82A}">
                    <a16:rowId xmlns:a16="http://schemas.microsoft.com/office/drawing/2014/main" val="3778450820"/>
                  </a:ext>
                </a:extLst>
              </a:tr>
            </a:tbl>
          </a:graphicData>
        </a:graphic>
      </p:graphicFrame>
      <p:sp>
        <p:nvSpPr>
          <p:cNvPr id="6" name="TextBox 5">
            <a:extLst>
              <a:ext uri="{FF2B5EF4-FFF2-40B4-BE49-F238E27FC236}">
                <a16:creationId xmlns:a16="http://schemas.microsoft.com/office/drawing/2014/main" id="{B578F4DF-1D22-BB88-1CCE-4CE91792E404}"/>
              </a:ext>
            </a:extLst>
          </p:cNvPr>
          <p:cNvSpPr txBox="1"/>
          <p:nvPr/>
        </p:nvSpPr>
        <p:spPr>
          <a:xfrm>
            <a:off x="956930" y="2634216"/>
            <a:ext cx="6499151" cy="2862322"/>
          </a:xfrm>
          <a:prstGeom prst="rect">
            <a:avLst/>
          </a:prstGeom>
          <a:noFill/>
        </p:spPr>
        <p:txBody>
          <a:bodyPr wrap="square" rtlCol="0">
            <a:spAutoFit/>
          </a:bodyPr>
          <a:lstStyle/>
          <a:p>
            <a:pPr marL="571500" indent="-571500" algn="l">
              <a:buFont typeface="Arial" panose="020B0604020202020204" pitchFamily="34" charset="0"/>
              <a:buChar char="•"/>
            </a:pPr>
            <a:r>
              <a:rPr lang="en-US" sz="3600"/>
              <a:t>Which of the four default IMRD sections would you expect to use the most passive voice</a:t>
            </a:r>
          </a:p>
          <a:p>
            <a:pPr marL="571500" indent="-571500" algn="l">
              <a:buFont typeface="Arial" panose="020B0604020202020204" pitchFamily="34" charset="0"/>
              <a:buChar char="•"/>
            </a:pPr>
            <a:r>
              <a:rPr lang="en-US" sz="3600"/>
              <a:t>Why?</a:t>
            </a:r>
          </a:p>
        </p:txBody>
      </p:sp>
    </p:spTree>
    <p:extLst>
      <p:ext uri="{BB962C8B-B14F-4D97-AF65-F5344CB8AC3E}">
        <p14:creationId xmlns:p14="http://schemas.microsoft.com/office/powerpoint/2010/main" val="3966614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4D63-4CD3-5E3B-1C09-76298F489B50}"/>
              </a:ext>
            </a:extLst>
          </p:cNvPr>
          <p:cNvSpPr>
            <a:spLocks noGrp="1"/>
          </p:cNvSpPr>
          <p:nvPr>
            <p:ph type="title"/>
          </p:nvPr>
        </p:nvSpPr>
        <p:spPr/>
        <p:txBody>
          <a:bodyPr>
            <a:normAutofit fontScale="90000"/>
          </a:bodyPr>
          <a:lstStyle/>
          <a:p>
            <a:r>
              <a:rPr lang="en-US"/>
              <a:t>Linguistic Analysis of IMRD:</a:t>
            </a:r>
            <a:br>
              <a:rPr lang="en-US"/>
            </a:br>
            <a:r>
              <a:rPr lang="en-US"/>
              <a:t>Citations &amp; References</a:t>
            </a:r>
          </a:p>
        </p:txBody>
      </p:sp>
      <p:graphicFrame>
        <p:nvGraphicFramePr>
          <p:cNvPr id="5" name="Table 5">
            <a:extLst>
              <a:ext uri="{FF2B5EF4-FFF2-40B4-BE49-F238E27FC236}">
                <a16:creationId xmlns:a16="http://schemas.microsoft.com/office/drawing/2014/main" id="{134CC5CE-138A-3592-CDC4-DDA905A4A218}"/>
              </a:ext>
            </a:extLst>
          </p:cNvPr>
          <p:cNvGraphicFramePr>
            <a:graphicFrameLocks noGrp="1"/>
          </p:cNvGraphicFramePr>
          <p:nvPr>
            <p:ph idx="1"/>
          </p:nvPr>
        </p:nvGraphicFramePr>
        <p:xfrm>
          <a:off x="7841069" y="2544172"/>
          <a:ext cx="3200399" cy="3436644"/>
        </p:xfrm>
        <a:graphic>
          <a:graphicData uri="http://schemas.openxmlformats.org/drawingml/2006/table">
            <a:tbl>
              <a:tblPr bandRow="1">
                <a:tableStyleId>{5C22544A-7EE6-4342-B048-85BDC9FD1C3A}</a:tableStyleId>
              </a:tblPr>
              <a:tblGrid>
                <a:gridCol w="3200399">
                  <a:extLst>
                    <a:ext uri="{9D8B030D-6E8A-4147-A177-3AD203B41FA5}">
                      <a16:colId xmlns:a16="http://schemas.microsoft.com/office/drawing/2014/main" val="2291864510"/>
                    </a:ext>
                  </a:extLst>
                </a:gridCol>
              </a:tblGrid>
              <a:tr h="859161">
                <a:tc>
                  <a:txBody>
                    <a:bodyPr/>
                    <a:lstStyle/>
                    <a:p>
                      <a:pPr algn="ctr"/>
                      <a:r>
                        <a:rPr lang="en-US" sz="2800" b="1"/>
                        <a:t>Introduction</a:t>
                      </a:r>
                    </a:p>
                  </a:txBody>
                  <a:tcPr anchor="ctr"/>
                </a:tc>
                <a:extLst>
                  <a:ext uri="{0D108BD9-81ED-4DB2-BD59-A6C34878D82A}">
                    <a16:rowId xmlns:a16="http://schemas.microsoft.com/office/drawing/2014/main" val="2359499874"/>
                  </a:ext>
                </a:extLst>
              </a:tr>
              <a:tr h="859161">
                <a:tc>
                  <a:txBody>
                    <a:bodyPr/>
                    <a:lstStyle/>
                    <a:p>
                      <a:pPr algn="ctr"/>
                      <a:r>
                        <a:rPr lang="en-US" sz="2800" b="1"/>
                        <a:t>Methods</a:t>
                      </a:r>
                    </a:p>
                  </a:txBody>
                  <a:tcPr anchor="ctr"/>
                </a:tc>
                <a:extLst>
                  <a:ext uri="{0D108BD9-81ED-4DB2-BD59-A6C34878D82A}">
                    <a16:rowId xmlns:a16="http://schemas.microsoft.com/office/drawing/2014/main" val="2564855877"/>
                  </a:ext>
                </a:extLst>
              </a:tr>
              <a:tr h="859161">
                <a:tc>
                  <a:txBody>
                    <a:bodyPr/>
                    <a:lstStyle/>
                    <a:p>
                      <a:pPr algn="ctr"/>
                      <a:r>
                        <a:rPr lang="en-US" sz="2800" b="1"/>
                        <a:t>Results</a:t>
                      </a:r>
                    </a:p>
                  </a:txBody>
                  <a:tcPr anchor="ctr"/>
                </a:tc>
                <a:extLst>
                  <a:ext uri="{0D108BD9-81ED-4DB2-BD59-A6C34878D82A}">
                    <a16:rowId xmlns:a16="http://schemas.microsoft.com/office/drawing/2014/main" val="930512814"/>
                  </a:ext>
                </a:extLst>
              </a:tr>
              <a:tr h="859161">
                <a:tc>
                  <a:txBody>
                    <a:bodyPr/>
                    <a:lstStyle/>
                    <a:p>
                      <a:pPr algn="ctr"/>
                      <a:r>
                        <a:rPr lang="en-US" sz="2800" b="1"/>
                        <a:t>Discussion</a:t>
                      </a:r>
                    </a:p>
                  </a:txBody>
                  <a:tcPr anchor="ctr"/>
                </a:tc>
                <a:extLst>
                  <a:ext uri="{0D108BD9-81ED-4DB2-BD59-A6C34878D82A}">
                    <a16:rowId xmlns:a16="http://schemas.microsoft.com/office/drawing/2014/main" val="3778450820"/>
                  </a:ext>
                </a:extLst>
              </a:tr>
            </a:tbl>
          </a:graphicData>
        </a:graphic>
      </p:graphicFrame>
      <p:sp>
        <p:nvSpPr>
          <p:cNvPr id="6" name="TextBox 5">
            <a:extLst>
              <a:ext uri="{FF2B5EF4-FFF2-40B4-BE49-F238E27FC236}">
                <a16:creationId xmlns:a16="http://schemas.microsoft.com/office/drawing/2014/main" id="{B578F4DF-1D22-BB88-1CCE-4CE91792E404}"/>
              </a:ext>
            </a:extLst>
          </p:cNvPr>
          <p:cNvSpPr txBox="1"/>
          <p:nvPr/>
        </p:nvSpPr>
        <p:spPr>
          <a:xfrm>
            <a:off x="956930" y="2634216"/>
            <a:ext cx="6499151" cy="2862322"/>
          </a:xfrm>
          <a:prstGeom prst="rect">
            <a:avLst/>
          </a:prstGeom>
          <a:noFill/>
        </p:spPr>
        <p:txBody>
          <a:bodyPr wrap="square" rtlCol="0">
            <a:spAutoFit/>
          </a:bodyPr>
          <a:lstStyle/>
          <a:p>
            <a:pPr marL="571500" indent="-571500" algn="l">
              <a:buFont typeface="Arial" panose="020B0604020202020204" pitchFamily="34" charset="0"/>
              <a:buChar char="•"/>
            </a:pPr>
            <a:r>
              <a:rPr lang="en-US" sz="3600"/>
              <a:t>Which of the four default IMRD sections would you expect to see the most citation and references?</a:t>
            </a:r>
          </a:p>
          <a:p>
            <a:pPr marL="571500" indent="-571500" algn="l">
              <a:buFont typeface="Arial" panose="020B0604020202020204" pitchFamily="34" charset="0"/>
              <a:buChar char="•"/>
            </a:pPr>
            <a:r>
              <a:rPr lang="en-US" sz="3600"/>
              <a:t>Why?</a:t>
            </a:r>
          </a:p>
        </p:txBody>
      </p:sp>
    </p:spTree>
    <p:extLst>
      <p:ext uri="{BB962C8B-B14F-4D97-AF65-F5344CB8AC3E}">
        <p14:creationId xmlns:p14="http://schemas.microsoft.com/office/powerpoint/2010/main" val="905624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4D63-4CD3-5E3B-1C09-76298F489B50}"/>
              </a:ext>
            </a:extLst>
          </p:cNvPr>
          <p:cNvSpPr>
            <a:spLocks noGrp="1"/>
          </p:cNvSpPr>
          <p:nvPr>
            <p:ph type="title"/>
          </p:nvPr>
        </p:nvSpPr>
        <p:spPr/>
        <p:txBody>
          <a:bodyPr>
            <a:normAutofit fontScale="90000"/>
          </a:bodyPr>
          <a:lstStyle/>
          <a:p>
            <a:r>
              <a:rPr lang="en-US"/>
              <a:t>Linguistic Analysis of IMRD:</a:t>
            </a:r>
            <a:br>
              <a:rPr lang="en-US"/>
            </a:br>
            <a:r>
              <a:rPr lang="en-US"/>
              <a:t>Commentary</a:t>
            </a:r>
          </a:p>
        </p:txBody>
      </p:sp>
      <p:graphicFrame>
        <p:nvGraphicFramePr>
          <p:cNvPr id="5" name="Table 5">
            <a:extLst>
              <a:ext uri="{FF2B5EF4-FFF2-40B4-BE49-F238E27FC236}">
                <a16:creationId xmlns:a16="http://schemas.microsoft.com/office/drawing/2014/main" id="{134CC5CE-138A-3592-CDC4-DDA905A4A218}"/>
              </a:ext>
            </a:extLst>
          </p:cNvPr>
          <p:cNvGraphicFramePr>
            <a:graphicFrameLocks noGrp="1"/>
          </p:cNvGraphicFramePr>
          <p:nvPr>
            <p:ph idx="1"/>
          </p:nvPr>
        </p:nvGraphicFramePr>
        <p:xfrm>
          <a:off x="7841069" y="2544172"/>
          <a:ext cx="3200399" cy="3436644"/>
        </p:xfrm>
        <a:graphic>
          <a:graphicData uri="http://schemas.openxmlformats.org/drawingml/2006/table">
            <a:tbl>
              <a:tblPr bandRow="1">
                <a:tableStyleId>{5C22544A-7EE6-4342-B048-85BDC9FD1C3A}</a:tableStyleId>
              </a:tblPr>
              <a:tblGrid>
                <a:gridCol w="3200399">
                  <a:extLst>
                    <a:ext uri="{9D8B030D-6E8A-4147-A177-3AD203B41FA5}">
                      <a16:colId xmlns:a16="http://schemas.microsoft.com/office/drawing/2014/main" val="2291864510"/>
                    </a:ext>
                  </a:extLst>
                </a:gridCol>
              </a:tblGrid>
              <a:tr h="859161">
                <a:tc>
                  <a:txBody>
                    <a:bodyPr/>
                    <a:lstStyle/>
                    <a:p>
                      <a:pPr algn="ctr"/>
                      <a:r>
                        <a:rPr lang="en-US" sz="2800" b="1"/>
                        <a:t>Introduction</a:t>
                      </a:r>
                    </a:p>
                  </a:txBody>
                  <a:tcPr anchor="ctr"/>
                </a:tc>
                <a:extLst>
                  <a:ext uri="{0D108BD9-81ED-4DB2-BD59-A6C34878D82A}">
                    <a16:rowId xmlns:a16="http://schemas.microsoft.com/office/drawing/2014/main" val="2359499874"/>
                  </a:ext>
                </a:extLst>
              </a:tr>
              <a:tr h="859161">
                <a:tc>
                  <a:txBody>
                    <a:bodyPr/>
                    <a:lstStyle/>
                    <a:p>
                      <a:pPr algn="ctr"/>
                      <a:r>
                        <a:rPr lang="en-US" sz="2800" b="1"/>
                        <a:t>Methods</a:t>
                      </a:r>
                    </a:p>
                  </a:txBody>
                  <a:tcPr anchor="ctr"/>
                </a:tc>
                <a:extLst>
                  <a:ext uri="{0D108BD9-81ED-4DB2-BD59-A6C34878D82A}">
                    <a16:rowId xmlns:a16="http://schemas.microsoft.com/office/drawing/2014/main" val="2564855877"/>
                  </a:ext>
                </a:extLst>
              </a:tr>
              <a:tr h="859161">
                <a:tc>
                  <a:txBody>
                    <a:bodyPr/>
                    <a:lstStyle/>
                    <a:p>
                      <a:pPr algn="ctr"/>
                      <a:r>
                        <a:rPr lang="en-US" sz="2800" b="1"/>
                        <a:t>Results</a:t>
                      </a:r>
                    </a:p>
                  </a:txBody>
                  <a:tcPr anchor="ctr"/>
                </a:tc>
                <a:extLst>
                  <a:ext uri="{0D108BD9-81ED-4DB2-BD59-A6C34878D82A}">
                    <a16:rowId xmlns:a16="http://schemas.microsoft.com/office/drawing/2014/main" val="930512814"/>
                  </a:ext>
                </a:extLst>
              </a:tr>
              <a:tr h="859161">
                <a:tc>
                  <a:txBody>
                    <a:bodyPr/>
                    <a:lstStyle/>
                    <a:p>
                      <a:pPr algn="ctr"/>
                      <a:r>
                        <a:rPr lang="en-US" sz="2800" b="1"/>
                        <a:t>Discussion</a:t>
                      </a:r>
                    </a:p>
                  </a:txBody>
                  <a:tcPr anchor="ctr"/>
                </a:tc>
                <a:extLst>
                  <a:ext uri="{0D108BD9-81ED-4DB2-BD59-A6C34878D82A}">
                    <a16:rowId xmlns:a16="http://schemas.microsoft.com/office/drawing/2014/main" val="3778450820"/>
                  </a:ext>
                </a:extLst>
              </a:tr>
            </a:tbl>
          </a:graphicData>
        </a:graphic>
      </p:graphicFrame>
      <p:sp>
        <p:nvSpPr>
          <p:cNvPr id="6" name="TextBox 5">
            <a:extLst>
              <a:ext uri="{FF2B5EF4-FFF2-40B4-BE49-F238E27FC236}">
                <a16:creationId xmlns:a16="http://schemas.microsoft.com/office/drawing/2014/main" id="{B578F4DF-1D22-BB88-1CCE-4CE91792E404}"/>
              </a:ext>
            </a:extLst>
          </p:cNvPr>
          <p:cNvSpPr txBox="1"/>
          <p:nvPr/>
        </p:nvSpPr>
        <p:spPr>
          <a:xfrm>
            <a:off x="956930" y="2634216"/>
            <a:ext cx="6499151" cy="2862322"/>
          </a:xfrm>
          <a:prstGeom prst="rect">
            <a:avLst/>
          </a:prstGeom>
          <a:noFill/>
        </p:spPr>
        <p:txBody>
          <a:bodyPr wrap="square" rtlCol="0">
            <a:spAutoFit/>
          </a:bodyPr>
          <a:lstStyle/>
          <a:p>
            <a:pPr marL="571500" indent="-571500" algn="l">
              <a:buFont typeface="Arial" panose="020B0604020202020204" pitchFamily="34" charset="0"/>
              <a:buChar char="•"/>
            </a:pPr>
            <a:r>
              <a:rPr lang="en-US" sz="3600"/>
              <a:t>Which of the four default IMRD sections would you expect to see the most commentary?</a:t>
            </a:r>
          </a:p>
          <a:p>
            <a:pPr marL="571500" indent="-571500" algn="l">
              <a:buFont typeface="Arial" panose="020B0604020202020204" pitchFamily="34" charset="0"/>
              <a:buChar char="•"/>
            </a:pPr>
            <a:r>
              <a:rPr lang="en-US" sz="3600"/>
              <a:t>Why?</a:t>
            </a:r>
          </a:p>
        </p:txBody>
      </p:sp>
    </p:spTree>
    <p:extLst>
      <p:ext uri="{BB962C8B-B14F-4D97-AF65-F5344CB8AC3E}">
        <p14:creationId xmlns:p14="http://schemas.microsoft.com/office/powerpoint/2010/main" val="455524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529191B-A333-6E97-1A33-BFCCBCEE3B91}"/>
              </a:ext>
            </a:extLst>
          </p:cNvPr>
          <p:cNvGraphicFramePr>
            <a:graphicFrameLocks noGrp="1"/>
          </p:cNvGraphicFramePr>
          <p:nvPr>
            <p:extLst>
              <p:ext uri="{D42A27DB-BD31-4B8C-83A1-F6EECF244321}">
                <p14:modId xmlns:p14="http://schemas.microsoft.com/office/powerpoint/2010/main" val="1194571692"/>
              </p:ext>
            </p:extLst>
          </p:nvPr>
        </p:nvGraphicFramePr>
        <p:xfrm>
          <a:off x="984987" y="1377555"/>
          <a:ext cx="10222025" cy="2894340"/>
        </p:xfrm>
        <a:graphic>
          <a:graphicData uri="http://schemas.openxmlformats.org/drawingml/2006/table">
            <a:tbl>
              <a:tblPr firstRow="1" firstCol="1" bandRow="1">
                <a:tableStyleId>{5C22544A-7EE6-4342-B048-85BDC9FD1C3A}</a:tableStyleId>
              </a:tblPr>
              <a:tblGrid>
                <a:gridCol w="2044405">
                  <a:extLst>
                    <a:ext uri="{9D8B030D-6E8A-4147-A177-3AD203B41FA5}">
                      <a16:colId xmlns:a16="http://schemas.microsoft.com/office/drawing/2014/main" val="3928954260"/>
                    </a:ext>
                  </a:extLst>
                </a:gridCol>
                <a:gridCol w="2044405">
                  <a:extLst>
                    <a:ext uri="{9D8B030D-6E8A-4147-A177-3AD203B41FA5}">
                      <a16:colId xmlns:a16="http://schemas.microsoft.com/office/drawing/2014/main" val="2312051268"/>
                    </a:ext>
                  </a:extLst>
                </a:gridCol>
                <a:gridCol w="2044405">
                  <a:extLst>
                    <a:ext uri="{9D8B030D-6E8A-4147-A177-3AD203B41FA5}">
                      <a16:colId xmlns:a16="http://schemas.microsoft.com/office/drawing/2014/main" val="2676567873"/>
                    </a:ext>
                  </a:extLst>
                </a:gridCol>
                <a:gridCol w="2044405">
                  <a:extLst>
                    <a:ext uri="{9D8B030D-6E8A-4147-A177-3AD203B41FA5}">
                      <a16:colId xmlns:a16="http://schemas.microsoft.com/office/drawing/2014/main" val="2638730893"/>
                    </a:ext>
                  </a:extLst>
                </a:gridCol>
                <a:gridCol w="2044405">
                  <a:extLst>
                    <a:ext uri="{9D8B030D-6E8A-4147-A177-3AD203B41FA5}">
                      <a16:colId xmlns:a16="http://schemas.microsoft.com/office/drawing/2014/main" val="244664144"/>
                    </a:ext>
                  </a:extLst>
                </a:gridCol>
              </a:tblGrid>
              <a:tr h="690460">
                <a:tc>
                  <a:txBody>
                    <a:bodyPr/>
                    <a:lstStyle/>
                    <a:p>
                      <a:pPr algn="ctr"/>
                      <a:endParaRPr lang="en-US" sz="2400"/>
                    </a:p>
                  </a:txBody>
                  <a:tcPr anchor="ctr"/>
                </a:tc>
                <a:tc>
                  <a:txBody>
                    <a:bodyPr/>
                    <a:lstStyle/>
                    <a:p>
                      <a:pPr algn="ctr"/>
                      <a:r>
                        <a:rPr lang="en-US" sz="2400"/>
                        <a:t>Introduction</a:t>
                      </a:r>
                    </a:p>
                  </a:txBody>
                  <a:tcPr anchor="ctr"/>
                </a:tc>
                <a:tc>
                  <a:txBody>
                    <a:bodyPr/>
                    <a:lstStyle/>
                    <a:p>
                      <a:pPr algn="ctr"/>
                      <a:r>
                        <a:rPr lang="en-US" sz="2400"/>
                        <a:t>Methods</a:t>
                      </a:r>
                    </a:p>
                  </a:txBody>
                  <a:tcPr anchor="ctr"/>
                </a:tc>
                <a:tc>
                  <a:txBody>
                    <a:bodyPr/>
                    <a:lstStyle/>
                    <a:p>
                      <a:pPr algn="ctr"/>
                      <a:r>
                        <a:rPr lang="en-US" sz="2400"/>
                        <a:t>Results</a:t>
                      </a:r>
                    </a:p>
                  </a:txBody>
                  <a:tcPr anchor="ctr"/>
                </a:tc>
                <a:tc>
                  <a:txBody>
                    <a:bodyPr/>
                    <a:lstStyle/>
                    <a:p>
                      <a:pPr algn="ctr"/>
                      <a:r>
                        <a:rPr lang="en-US" sz="2400"/>
                        <a:t>Discussion</a:t>
                      </a:r>
                    </a:p>
                  </a:txBody>
                  <a:tcPr anchor="ctr"/>
                </a:tc>
                <a:extLst>
                  <a:ext uri="{0D108BD9-81ED-4DB2-BD59-A6C34878D82A}">
                    <a16:rowId xmlns:a16="http://schemas.microsoft.com/office/drawing/2014/main" val="313035928"/>
                  </a:ext>
                </a:extLst>
              </a:tr>
              <a:tr h="690460">
                <a:tc>
                  <a:txBody>
                    <a:bodyPr/>
                    <a:lstStyle/>
                    <a:p>
                      <a:pPr algn="ctr"/>
                      <a:r>
                        <a:rPr lang="en-US" sz="2400"/>
                        <a:t>Passive Voice</a:t>
                      </a:r>
                    </a:p>
                  </a:txBody>
                  <a:tcPr anchor="ctr"/>
                </a:tc>
                <a:tc>
                  <a:txBody>
                    <a:bodyPr/>
                    <a:lstStyle/>
                    <a:p>
                      <a:pPr algn="ctr"/>
                      <a:r>
                        <a:rPr lang="en-US" sz="2400"/>
                        <a:t>Low</a:t>
                      </a:r>
                    </a:p>
                  </a:txBody>
                  <a:tcPr anchor="ctr"/>
                </a:tc>
                <a:tc>
                  <a:txBody>
                    <a:bodyPr/>
                    <a:lstStyle/>
                    <a:p>
                      <a:pPr algn="ctr"/>
                      <a:r>
                        <a:rPr lang="en-US" sz="2400"/>
                        <a:t>High</a:t>
                      </a:r>
                    </a:p>
                  </a:txBody>
                  <a:tcPr anchor="ctr"/>
                </a:tc>
                <a:tc>
                  <a:txBody>
                    <a:bodyPr/>
                    <a:lstStyle/>
                    <a:p>
                      <a:pPr algn="ctr"/>
                      <a:r>
                        <a:rPr lang="en-US" sz="2400"/>
                        <a:t>Variable</a:t>
                      </a:r>
                    </a:p>
                  </a:txBody>
                  <a:tcPr anchor="ctr"/>
                </a:tc>
                <a:tc>
                  <a:txBody>
                    <a:bodyPr/>
                    <a:lstStyle/>
                    <a:p>
                      <a:pPr algn="ctr"/>
                      <a:r>
                        <a:rPr lang="en-US" sz="2400"/>
                        <a:t>Variable</a:t>
                      </a:r>
                    </a:p>
                  </a:txBody>
                  <a:tcPr anchor="ctr"/>
                </a:tc>
                <a:extLst>
                  <a:ext uri="{0D108BD9-81ED-4DB2-BD59-A6C34878D82A}">
                    <a16:rowId xmlns:a16="http://schemas.microsoft.com/office/drawing/2014/main" val="2654299451"/>
                  </a:ext>
                </a:extLst>
              </a:tr>
              <a:tr h="690460">
                <a:tc>
                  <a:txBody>
                    <a:bodyPr/>
                    <a:lstStyle/>
                    <a:p>
                      <a:pPr algn="ctr"/>
                      <a:r>
                        <a:rPr lang="en-US" sz="2400"/>
                        <a:t>Citations &amp; References</a:t>
                      </a:r>
                    </a:p>
                  </a:txBody>
                  <a:tcPr anchor="ctr"/>
                </a:tc>
                <a:tc>
                  <a:txBody>
                    <a:bodyPr/>
                    <a:lstStyle/>
                    <a:p>
                      <a:pPr algn="ctr"/>
                      <a:r>
                        <a:rPr lang="en-US" sz="2400"/>
                        <a:t>High</a:t>
                      </a:r>
                    </a:p>
                  </a:txBody>
                  <a:tcPr anchor="ctr"/>
                </a:tc>
                <a:tc>
                  <a:txBody>
                    <a:bodyPr/>
                    <a:lstStyle/>
                    <a:p>
                      <a:pPr algn="ctr"/>
                      <a:r>
                        <a:rPr lang="en-US" sz="2400"/>
                        <a:t>Low</a:t>
                      </a:r>
                    </a:p>
                  </a:txBody>
                  <a:tcPr anchor="ctr"/>
                </a:tc>
                <a:tc>
                  <a:txBody>
                    <a:bodyPr/>
                    <a:lstStyle/>
                    <a:p>
                      <a:pPr algn="ctr"/>
                      <a:r>
                        <a:rPr lang="en-US" sz="2400"/>
                        <a:t>Variable</a:t>
                      </a:r>
                    </a:p>
                  </a:txBody>
                  <a:tcPr anchor="ctr"/>
                </a:tc>
                <a:tc>
                  <a:txBody>
                    <a:bodyPr/>
                    <a:lstStyle/>
                    <a:p>
                      <a:pPr algn="ctr"/>
                      <a:r>
                        <a:rPr lang="en-US" sz="2400"/>
                        <a:t>High</a:t>
                      </a:r>
                    </a:p>
                  </a:txBody>
                  <a:tcPr anchor="ctr"/>
                </a:tc>
                <a:extLst>
                  <a:ext uri="{0D108BD9-81ED-4DB2-BD59-A6C34878D82A}">
                    <a16:rowId xmlns:a16="http://schemas.microsoft.com/office/drawing/2014/main" val="3713404739"/>
                  </a:ext>
                </a:extLst>
              </a:tr>
              <a:tr h="690460">
                <a:tc>
                  <a:txBody>
                    <a:bodyPr/>
                    <a:lstStyle/>
                    <a:p>
                      <a:pPr algn="ctr"/>
                      <a:r>
                        <a:rPr lang="en-US" sz="2400"/>
                        <a:t>Commentary</a:t>
                      </a:r>
                    </a:p>
                  </a:txBody>
                  <a:tcPr anchor="ctr"/>
                </a:tc>
                <a:tc>
                  <a:txBody>
                    <a:bodyPr/>
                    <a:lstStyle/>
                    <a:p>
                      <a:pPr algn="ctr"/>
                      <a:r>
                        <a:rPr lang="en-US" sz="2400"/>
                        <a:t>High</a:t>
                      </a:r>
                    </a:p>
                  </a:txBody>
                  <a:tcPr anchor="ctr"/>
                </a:tc>
                <a:tc>
                  <a:txBody>
                    <a:bodyPr/>
                    <a:lstStyle/>
                    <a:p>
                      <a:pPr algn="ctr"/>
                      <a:r>
                        <a:rPr lang="en-US" sz="2400"/>
                        <a:t>Low</a:t>
                      </a:r>
                    </a:p>
                  </a:txBody>
                  <a:tcPr anchor="ctr"/>
                </a:tc>
                <a:tc>
                  <a:txBody>
                    <a:bodyPr/>
                    <a:lstStyle/>
                    <a:p>
                      <a:pPr algn="ctr"/>
                      <a:r>
                        <a:rPr lang="en-US" sz="2400"/>
                        <a:t>Variable</a:t>
                      </a:r>
                    </a:p>
                  </a:txBody>
                  <a:tcPr anchor="ctr"/>
                </a:tc>
                <a:tc>
                  <a:txBody>
                    <a:bodyPr/>
                    <a:lstStyle/>
                    <a:p>
                      <a:pPr algn="ctr"/>
                      <a:r>
                        <a:rPr lang="en-US" sz="2400"/>
                        <a:t>High</a:t>
                      </a:r>
                    </a:p>
                  </a:txBody>
                  <a:tcPr anchor="ctr"/>
                </a:tc>
                <a:extLst>
                  <a:ext uri="{0D108BD9-81ED-4DB2-BD59-A6C34878D82A}">
                    <a16:rowId xmlns:a16="http://schemas.microsoft.com/office/drawing/2014/main" val="450955768"/>
                  </a:ext>
                </a:extLst>
              </a:tr>
            </a:tbl>
          </a:graphicData>
        </a:graphic>
      </p:graphicFrame>
    </p:spTree>
    <p:extLst>
      <p:ext uri="{BB962C8B-B14F-4D97-AF65-F5344CB8AC3E}">
        <p14:creationId xmlns:p14="http://schemas.microsoft.com/office/powerpoint/2010/main" val="1596000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67A9A-D6BC-D9FA-1434-998586B5372D}"/>
              </a:ext>
            </a:extLst>
          </p:cNvPr>
          <p:cNvSpPr>
            <a:spLocks noGrp="1"/>
          </p:cNvSpPr>
          <p:nvPr>
            <p:ph type="title"/>
          </p:nvPr>
        </p:nvSpPr>
        <p:spPr/>
        <p:txBody>
          <a:bodyPr/>
          <a:lstStyle/>
          <a:p>
            <a:r>
              <a:rPr lang="en-US"/>
              <a:t>Next Week</a:t>
            </a:r>
          </a:p>
        </p:txBody>
      </p:sp>
      <p:sp>
        <p:nvSpPr>
          <p:cNvPr id="3" name="Content Placeholder 2">
            <a:extLst>
              <a:ext uri="{FF2B5EF4-FFF2-40B4-BE49-F238E27FC236}">
                <a16:creationId xmlns:a16="http://schemas.microsoft.com/office/drawing/2014/main" id="{97F3B58B-B23F-8099-F598-9034A88DB3FE}"/>
              </a:ext>
            </a:extLst>
          </p:cNvPr>
          <p:cNvSpPr>
            <a:spLocks noGrp="1"/>
          </p:cNvSpPr>
          <p:nvPr>
            <p:ph type="body" idx="1"/>
          </p:nvPr>
        </p:nvSpPr>
        <p:spPr/>
        <p:txBody>
          <a:bodyPr/>
          <a:lstStyle/>
          <a:p>
            <a:r>
              <a:rPr lang="en-US"/>
              <a:t>Unit 3 Paper (P. 71)</a:t>
            </a:r>
          </a:p>
        </p:txBody>
      </p:sp>
      <p:pic>
        <p:nvPicPr>
          <p:cNvPr id="5" name="Picture 4">
            <a:extLst>
              <a:ext uri="{FF2B5EF4-FFF2-40B4-BE49-F238E27FC236}">
                <a16:creationId xmlns:a16="http://schemas.microsoft.com/office/drawing/2014/main" id="{B4379F86-3265-6A7B-0CD1-6D78914B34AF}"/>
              </a:ext>
            </a:extLst>
          </p:cNvPr>
          <p:cNvPicPr>
            <a:picLocks noChangeAspect="1"/>
          </p:cNvPicPr>
          <p:nvPr/>
        </p:nvPicPr>
        <p:blipFill>
          <a:blip r:embed="rId2"/>
          <a:stretch>
            <a:fillRect/>
          </a:stretch>
        </p:blipFill>
        <p:spPr>
          <a:xfrm>
            <a:off x="864444" y="644201"/>
            <a:ext cx="10459936" cy="2019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099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C1E96-55B0-8CAD-2EAD-3A0DAD6E553B}"/>
              </a:ext>
            </a:extLst>
          </p:cNvPr>
          <p:cNvSpPr txBox="1"/>
          <p:nvPr/>
        </p:nvSpPr>
        <p:spPr>
          <a:xfrm>
            <a:off x="830668" y="612844"/>
            <a:ext cx="10512941" cy="5632311"/>
          </a:xfrm>
          <a:prstGeom prst="rect">
            <a:avLst/>
          </a:prstGeom>
          <a:noFill/>
        </p:spPr>
        <p:txBody>
          <a:bodyPr wrap="square">
            <a:spAutoFit/>
          </a:bodyPr>
          <a:lstStyle/>
          <a:p>
            <a:r>
              <a:rPr lang="en-US" sz="3600" dirty="0"/>
              <a:t>The duration of each focus group session was no more than 75 minutes. Each focus group discussion began with an introduction to explain the purpose and ground rules, and convey the expectation that everyone would contribute, all contributions would be valued and remain confidential, and the session would be digitally recorded. At the completion of each focus group, the moderator/s debriefed and noted initial impressions. The recording was then transcribed, pseudonyms assigned and preliminary ideas recorded.</a:t>
            </a:r>
          </a:p>
        </p:txBody>
      </p:sp>
      <p:sp>
        <p:nvSpPr>
          <p:cNvPr id="5" name="Rectangle: Rounded Corners 4">
            <a:extLst>
              <a:ext uri="{FF2B5EF4-FFF2-40B4-BE49-F238E27FC236}">
                <a16:creationId xmlns:a16="http://schemas.microsoft.com/office/drawing/2014/main" id="{230FC325-99EE-20AC-E53D-DC67DC102B37}"/>
              </a:ext>
            </a:extLst>
          </p:cNvPr>
          <p:cNvSpPr/>
          <p:nvPr/>
        </p:nvSpPr>
        <p:spPr>
          <a:xfrm>
            <a:off x="9766447" y="6014041"/>
            <a:ext cx="2425553" cy="843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Pages 9/10</a:t>
            </a:r>
          </a:p>
        </p:txBody>
      </p:sp>
    </p:spTree>
    <p:extLst>
      <p:ext uri="{BB962C8B-B14F-4D97-AF65-F5344CB8AC3E}">
        <p14:creationId xmlns:p14="http://schemas.microsoft.com/office/powerpoint/2010/main" val="1557003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0148-F69F-123B-3021-8F8A8EACCA03}"/>
              </a:ext>
            </a:extLst>
          </p:cNvPr>
          <p:cNvSpPr>
            <a:spLocks noGrp="1"/>
          </p:cNvSpPr>
          <p:nvPr>
            <p:ph type="title"/>
          </p:nvPr>
        </p:nvSpPr>
        <p:spPr/>
        <p:txBody>
          <a:bodyPr/>
          <a:lstStyle/>
          <a:p>
            <a:r>
              <a:rPr lang="en-US"/>
              <a:t>Finishing Methods</a:t>
            </a:r>
          </a:p>
        </p:txBody>
      </p:sp>
      <p:sp>
        <p:nvSpPr>
          <p:cNvPr id="3" name="Content Placeholder 2">
            <a:extLst>
              <a:ext uri="{FF2B5EF4-FFF2-40B4-BE49-F238E27FC236}">
                <a16:creationId xmlns:a16="http://schemas.microsoft.com/office/drawing/2014/main" id="{95AA7757-C8BC-D114-51E3-63EEE812143F}"/>
              </a:ext>
            </a:extLst>
          </p:cNvPr>
          <p:cNvSpPr>
            <a:spLocks noGrp="1"/>
          </p:cNvSpPr>
          <p:nvPr>
            <p:ph idx="1"/>
          </p:nvPr>
        </p:nvSpPr>
        <p:spPr/>
        <p:txBody>
          <a:bodyPr>
            <a:normAutofit/>
          </a:bodyPr>
          <a:lstStyle/>
          <a:p>
            <a:r>
              <a:rPr lang="en-US" sz="3600"/>
              <a:t>We’ve looked at the research design and who the participants are</a:t>
            </a:r>
          </a:p>
          <a:p>
            <a:r>
              <a:rPr lang="en-US" sz="3600"/>
              <a:t>Next data analysis</a:t>
            </a:r>
          </a:p>
        </p:txBody>
      </p:sp>
    </p:spTree>
    <p:extLst>
      <p:ext uri="{BB962C8B-B14F-4D97-AF65-F5344CB8AC3E}">
        <p14:creationId xmlns:p14="http://schemas.microsoft.com/office/powerpoint/2010/main" val="205832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3C0B8-E4D9-784E-B9DE-DD2549D7B88B}"/>
              </a:ext>
            </a:extLst>
          </p:cNvPr>
          <p:cNvSpPr txBox="1"/>
          <p:nvPr/>
        </p:nvSpPr>
        <p:spPr>
          <a:xfrm>
            <a:off x="915951" y="1280500"/>
            <a:ext cx="10360098" cy="4524315"/>
          </a:xfrm>
          <a:prstGeom prst="rect">
            <a:avLst/>
          </a:prstGeom>
          <a:noFill/>
        </p:spPr>
        <p:txBody>
          <a:bodyPr wrap="square">
            <a:spAutoFit/>
          </a:bodyPr>
          <a:lstStyle/>
          <a:p>
            <a:r>
              <a:rPr lang="en-US" sz="3200" dirty="0"/>
              <a:t>As suggested by Hayes (2000), each transcript was read several times to identify content topics, that is, similar threads interwoven throughout all the transcripts. This </a:t>
            </a:r>
            <a:r>
              <a:rPr lang="en-US" sz="3200" b="1" dirty="0"/>
              <a:t>coding</a:t>
            </a:r>
            <a:r>
              <a:rPr lang="en-US" sz="3200" dirty="0"/>
              <a:t> of the data continued for each transcript until no new categories were found. After this initial trawl, patterns and commonalities among the categories were identified, and grouped into proto-themes. Hayes (2000) states that proto-themes represent the beginning of a theme and ‘will develop and change as the analysis proceeds’ (176).</a:t>
            </a:r>
          </a:p>
        </p:txBody>
      </p:sp>
      <p:sp>
        <p:nvSpPr>
          <p:cNvPr id="5" name="Rectangle: Rounded Corners 4">
            <a:extLst>
              <a:ext uri="{FF2B5EF4-FFF2-40B4-BE49-F238E27FC236}">
                <a16:creationId xmlns:a16="http://schemas.microsoft.com/office/drawing/2014/main" id="{FEC233EC-9473-A9BE-EE01-BB314953D8C4}"/>
              </a:ext>
            </a:extLst>
          </p:cNvPr>
          <p:cNvSpPr/>
          <p:nvPr/>
        </p:nvSpPr>
        <p:spPr>
          <a:xfrm>
            <a:off x="9715499" y="5954232"/>
            <a:ext cx="2425553" cy="843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 10</a:t>
            </a:r>
          </a:p>
        </p:txBody>
      </p:sp>
    </p:spTree>
    <p:extLst>
      <p:ext uri="{BB962C8B-B14F-4D97-AF65-F5344CB8AC3E}">
        <p14:creationId xmlns:p14="http://schemas.microsoft.com/office/powerpoint/2010/main" val="319913739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4</TotalTime>
  <Words>3798</Words>
  <Application>Microsoft Office PowerPoint</Application>
  <PresentationFormat>Widescreen</PresentationFormat>
  <Paragraphs>280</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Organic</vt:lpstr>
      <vt:lpstr>Academic Reading &amp; Writing</vt:lpstr>
      <vt:lpstr>WeChat Group</vt:lpstr>
      <vt:lpstr>Warm-Up Quiz</vt:lpstr>
      <vt:lpstr>Last Class</vt:lpstr>
      <vt:lpstr>Methods Review</vt:lpstr>
      <vt:lpstr>PowerPoint Presentation</vt:lpstr>
      <vt:lpstr>PowerPoint Presentation</vt:lpstr>
      <vt:lpstr>Finishing Methods</vt:lpstr>
      <vt:lpstr>PowerPoint Presentation</vt:lpstr>
      <vt:lpstr>PowerPoint Presentation</vt:lpstr>
      <vt:lpstr>Question</vt:lpstr>
      <vt:lpstr>Collocations</vt:lpstr>
      <vt:lpstr>Collocation</vt:lpstr>
      <vt:lpstr>Collocation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Continuing the First Reading</vt:lpstr>
      <vt:lpstr>PowerPoint Presentation</vt:lpstr>
      <vt:lpstr>PowerPoint Presentation</vt:lpstr>
      <vt:lpstr>Question</vt:lpstr>
      <vt:lpstr>PowerPoint Presentation</vt:lpstr>
      <vt:lpstr>Question</vt:lpstr>
      <vt:lpstr>Conclusion</vt:lpstr>
      <vt:lpstr>PowerPoint Presentation</vt:lpstr>
      <vt:lpstr>PowerPoint Presentation</vt:lpstr>
      <vt:lpstr>Question</vt:lpstr>
      <vt:lpstr>PowerPoint Presentation</vt:lpstr>
      <vt:lpstr>Questions</vt:lpstr>
      <vt:lpstr>PowerPoint Presentation</vt:lpstr>
      <vt:lpstr>Question</vt:lpstr>
      <vt:lpstr>Page 30 – General to Specific Review</vt:lpstr>
      <vt:lpstr>Language Use in IMRD</vt:lpstr>
      <vt:lpstr>Linguistic Analysis of IMRD - Tenses</vt:lpstr>
      <vt:lpstr>Tenses and IMRD</vt:lpstr>
      <vt:lpstr>Review: Voice</vt:lpstr>
      <vt:lpstr>Passive Voice and Sentence Struture</vt:lpstr>
      <vt:lpstr>The Passive Voice</vt:lpstr>
      <vt:lpstr>Chinese is no different</vt:lpstr>
      <vt:lpstr>PowerPoint Presentation</vt:lpstr>
      <vt:lpstr>How do we write passive voice?</vt:lpstr>
      <vt:lpstr>PowerPoint Presentation</vt:lpstr>
      <vt:lpstr>Why is this important for us?</vt:lpstr>
      <vt:lpstr>PowerPoint Presentation</vt:lpstr>
      <vt:lpstr>Passive Voice in Formal Writing</vt:lpstr>
      <vt:lpstr>PowerPoint Presentation</vt:lpstr>
      <vt:lpstr>Engineering and computer writing often use this as well</vt:lpstr>
      <vt:lpstr>Or generally using it to escape blame</vt:lpstr>
      <vt:lpstr>And for our purposes:</vt:lpstr>
      <vt:lpstr>When to use Passive Voice?</vt:lpstr>
      <vt:lpstr>Guidelines</vt:lpstr>
      <vt:lpstr>A response on Quora (John Geare, 2015) sums up the required balance in a succinct manner:</vt:lpstr>
      <vt:lpstr>Linguistic Analysis of IMRD: Passive Voice</vt:lpstr>
      <vt:lpstr>Linguistic Analysis of IMRD: Citations &amp; References</vt:lpstr>
      <vt:lpstr>Linguistic Analysis of IMRD: Commentary</vt:lpstr>
      <vt:lpstr>PowerPoint Presentation</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Burgess</dc:creator>
  <cp:lastModifiedBy>Russell Burgess</cp:lastModifiedBy>
  <cp:revision>56</cp:revision>
  <dcterms:created xsi:type="dcterms:W3CDTF">2022-09-01T00:54:55Z</dcterms:created>
  <dcterms:modified xsi:type="dcterms:W3CDTF">2023-10-10T09:33:57Z</dcterms:modified>
</cp:coreProperties>
</file>